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89" r:id="rId8"/>
    <p:sldId id="259" r:id="rId9"/>
    <p:sldId id="290" r:id="rId10"/>
    <p:sldId id="261" r:id="rId11"/>
    <p:sldId id="260"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NICEF" initials="U"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AA6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17E105-081E-4E3D-962C-956FCAB68B6B}" v="12" dt="2020-11-02T11:48:47.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074A-478C-A875-D1745C6DDB9A}"/>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074A-478C-A875-D1745C6DDB9A}"/>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074A-478C-A875-D1745C6DDB9A}"/>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074A-478C-A875-D1745C6DDB9A}"/>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074A-478C-A875-D1745C6DDB9A}"/>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Sheet1!$B$2:$B$6</c:f>
              <c:strCache>
                <c:ptCount val="5"/>
                <c:pt idx="0">
                  <c:v>Reintegration</c:v>
                </c:pt>
                <c:pt idx="1">
                  <c:v>Foster care</c:v>
                </c:pt>
                <c:pt idx="2">
                  <c:v>Small group home</c:v>
                </c:pt>
                <c:pt idx="3">
                  <c:v>Discharged </c:v>
                </c:pt>
                <c:pt idx="4">
                  <c:v>N/A</c:v>
                </c:pt>
              </c:strCache>
            </c:strRef>
          </c:cat>
          <c:val>
            <c:numRef>
              <c:f>Sheet1!$C$2:$C$6</c:f>
              <c:numCache>
                <c:formatCode>0%</c:formatCode>
                <c:ptCount val="5"/>
                <c:pt idx="0">
                  <c:v>0.3</c:v>
                </c:pt>
                <c:pt idx="1">
                  <c:v>0.28000000000000003</c:v>
                </c:pt>
                <c:pt idx="2">
                  <c:v>0.32</c:v>
                </c:pt>
                <c:pt idx="3">
                  <c:v>0.03</c:v>
                </c:pt>
                <c:pt idx="4">
                  <c:v>0.06</c:v>
                </c:pt>
              </c:numCache>
            </c:numRef>
          </c:val>
          <c:extLst>
            <c:ext xmlns:c16="http://schemas.microsoft.com/office/drawing/2014/chart" uri="{C3380CC4-5D6E-409C-BE32-E72D297353CC}">
              <c16:uniqueId val="{0000000A-074A-478C-A875-D1745C6DDB9A}"/>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D3459-5BA1-4F9C-9755-EF4A305E05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EFDABF9-0148-4DBC-93DD-9396F074AC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F629F5-FD38-4786-8860-D0F6B1B039F2}"/>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5" name="Footer Placeholder 4">
            <a:extLst>
              <a:ext uri="{FF2B5EF4-FFF2-40B4-BE49-F238E27FC236}">
                <a16:creationId xmlns:a16="http://schemas.microsoft.com/office/drawing/2014/main" id="{F0ACE7D5-7ED4-40C6-BEB2-B40C759749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E9AAE-72F2-4E38-A04F-2A03D075E507}"/>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192766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E0BF-3E8C-4D39-A369-68E4D9078B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8130DD-5432-4A93-AA9C-E913B4EE79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13D1E-B4C0-4458-BDFA-E1535B1FF72D}"/>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5" name="Footer Placeholder 4">
            <a:extLst>
              <a:ext uri="{FF2B5EF4-FFF2-40B4-BE49-F238E27FC236}">
                <a16:creationId xmlns:a16="http://schemas.microsoft.com/office/drawing/2014/main" id="{14FD9DF7-463E-48A8-8B39-B3E155D4CE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91E659-EC24-4B8A-94AC-3F233BA23759}"/>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1716982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42591D-63B6-4B27-9E0A-270EFFED318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08741C-90FE-41BB-96BC-5BA6E6233E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7B6CDC-57A7-4CE5-B74F-7A2D93BEFD2D}"/>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5" name="Footer Placeholder 4">
            <a:extLst>
              <a:ext uri="{FF2B5EF4-FFF2-40B4-BE49-F238E27FC236}">
                <a16:creationId xmlns:a16="http://schemas.microsoft.com/office/drawing/2014/main" id="{B3F07085-88EC-4D6A-B956-D34E8651A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37B847-B9D1-4278-B3A3-55543C945B8C}"/>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198629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3BDAD-8966-4EFA-B2C0-40742787A4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0FD9F3-2C41-488A-85F2-2DED6325F8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228FBF-4327-4CC5-BA36-16DA72FE06B5}"/>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5" name="Footer Placeholder 4">
            <a:extLst>
              <a:ext uri="{FF2B5EF4-FFF2-40B4-BE49-F238E27FC236}">
                <a16:creationId xmlns:a16="http://schemas.microsoft.com/office/drawing/2014/main" id="{4B640D9E-8E1E-4AA6-A623-F8DAED6FE6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36606-07D4-43A9-BCE5-2973BCFBF54A}"/>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3573448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F1946-4A4B-4129-8CDC-B6CB8BE360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E919D1-0F03-427E-803B-D04B01831D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A7D410-3C2A-4A3B-BF06-E56EAE5B385D}"/>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5" name="Footer Placeholder 4">
            <a:extLst>
              <a:ext uri="{FF2B5EF4-FFF2-40B4-BE49-F238E27FC236}">
                <a16:creationId xmlns:a16="http://schemas.microsoft.com/office/drawing/2014/main" id="{9B7DD9D0-F0D0-41CB-9BA6-22174CB7C0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35C793-2CCB-4462-A2C6-6271D919C8FC}"/>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582061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A1724-7310-4AFA-ADD6-ACA7086953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515735-2E06-433F-B2A9-A1D98F6A08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CB6594-5147-46E5-A6D4-D1D404B6DB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08064A-84F2-43BA-A4D4-67AA88A4E89C}"/>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6" name="Footer Placeholder 5">
            <a:extLst>
              <a:ext uri="{FF2B5EF4-FFF2-40B4-BE49-F238E27FC236}">
                <a16:creationId xmlns:a16="http://schemas.microsoft.com/office/drawing/2014/main" id="{B5B36086-0413-4531-A049-D8D271A164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A0619-32B9-46BE-800A-2490CBE9C9BD}"/>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2448483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99776-709F-456B-9CEF-BBF45DF3F0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C2357D-8167-43E8-B5FF-B025B2BB4B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C7B3C8-EBDA-4E4D-A156-3CFB33CA5C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0950B1-AC49-49AB-8044-BA0E2C764C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D24FFF-0CA5-47F1-B493-A932BC1391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ADDB8D-AE01-48FB-9288-A8432700E696}"/>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8" name="Footer Placeholder 7">
            <a:extLst>
              <a:ext uri="{FF2B5EF4-FFF2-40B4-BE49-F238E27FC236}">
                <a16:creationId xmlns:a16="http://schemas.microsoft.com/office/drawing/2014/main" id="{BC9465FE-0948-483B-8EDE-0B1653B53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9321AE-4520-41FA-9DAC-3FC0DEE21F8D}"/>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1536147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812B2-1FFF-4A41-97A6-601899033E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4839E2-9776-4D23-89AD-24A3C26FBEB3}"/>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4" name="Footer Placeholder 3">
            <a:extLst>
              <a:ext uri="{FF2B5EF4-FFF2-40B4-BE49-F238E27FC236}">
                <a16:creationId xmlns:a16="http://schemas.microsoft.com/office/drawing/2014/main" id="{02B1A57E-7656-4F86-B96C-BE80FAAC92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C56B14-D81A-4B57-AF33-CC1736AF5131}"/>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3256438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563029-D335-4F11-BC4E-AD36833A08F8}"/>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3" name="Footer Placeholder 2">
            <a:extLst>
              <a:ext uri="{FF2B5EF4-FFF2-40B4-BE49-F238E27FC236}">
                <a16:creationId xmlns:a16="http://schemas.microsoft.com/office/drawing/2014/main" id="{F6C67079-1734-444A-B5BC-C4CF72BD19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5D600D-3AE6-4EA8-9C58-5AD6E35F5BAA}"/>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2471693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E94CB-1B40-4419-9954-8AF73CA819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3BF8B6-90F6-4FE2-A298-958372BEB9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30A704-B8D3-460E-B79A-BFAD165160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401F44-7EB2-4EA9-A693-6ACA4AFE8C3D}"/>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6" name="Footer Placeholder 5">
            <a:extLst>
              <a:ext uri="{FF2B5EF4-FFF2-40B4-BE49-F238E27FC236}">
                <a16:creationId xmlns:a16="http://schemas.microsoft.com/office/drawing/2014/main" id="{9AA749F5-0C0C-41E0-9453-BB30A58F03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12975-C829-4D91-90EF-586A7355A513}"/>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140252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75B2-AB31-424C-AB4D-B2FB0F2ECF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862C35-9C96-499D-BF7C-BE181E0CDC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F2EE3D-08AC-412A-B1DE-A21E5DCB2A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B6086D-BB57-43A9-941C-74833DBBA1E9}"/>
              </a:ext>
            </a:extLst>
          </p:cNvPr>
          <p:cNvSpPr>
            <a:spLocks noGrp="1"/>
          </p:cNvSpPr>
          <p:nvPr>
            <p:ph type="dt" sz="half" idx="10"/>
          </p:nvPr>
        </p:nvSpPr>
        <p:spPr/>
        <p:txBody>
          <a:bodyPr/>
          <a:lstStyle/>
          <a:p>
            <a:fld id="{C3142749-6653-46B8-982F-410F625148DF}" type="datetimeFigureOut">
              <a:rPr lang="en-US" smtClean="0"/>
              <a:t>11/2/2020</a:t>
            </a:fld>
            <a:endParaRPr lang="en-US"/>
          </a:p>
        </p:txBody>
      </p:sp>
      <p:sp>
        <p:nvSpPr>
          <p:cNvPr id="6" name="Footer Placeholder 5">
            <a:extLst>
              <a:ext uri="{FF2B5EF4-FFF2-40B4-BE49-F238E27FC236}">
                <a16:creationId xmlns:a16="http://schemas.microsoft.com/office/drawing/2014/main" id="{24F79D49-6E20-41CC-873E-662D3181CF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C3F774-9EB2-4F2D-836A-6FE7780DD012}"/>
              </a:ext>
            </a:extLst>
          </p:cNvPr>
          <p:cNvSpPr>
            <a:spLocks noGrp="1"/>
          </p:cNvSpPr>
          <p:nvPr>
            <p:ph type="sldNum" sz="quarter" idx="12"/>
          </p:nvPr>
        </p:nvSpPr>
        <p:spPr/>
        <p:txBody>
          <a:bodyPr/>
          <a:lstStyle/>
          <a:p>
            <a:fld id="{D339F498-DD73-4331-AA56-5FE5E75C9A7C}" type="slidenum">
              <a:rPr lang="en-US" smtClean="0"/>
              <a:t>‹#›</a:t>
            </a:fld>
            <a:endParaRPr lang="en-US"/>
          </a:p>
        </p:txBody>
      </p:sp>
    </p:spTree>
    <p:extLst>
      <p:ext uri="{BB962C8B-B14F-4D97-AF65-F5344CB8AC3E}">
        <p14:creationId xmlns:p14="http://schemas.microsoft.com/office/powerpoint/2010/main" val="1702635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F8A59A-DCBB-4F6A-A7A5-7B23476385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2AA946-9A19-4AD4-8E46-8DDC37E09E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874EC2-9099-4CA0-8AAF-8A6AE33F03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42749-6653-46B8-982F-410F625148DF}" type="datetimeFigureOut">
              <a:rPr lang="en-US" smtClean="0"/>
              <a:t>11/2/2020</a:t>
            </a:fld>
            <a:endParaRPr lang="en-US"/>
          </a:p>
        </p:txBody>
      </p:sp>
      <p:sp>
        <p:nvSpPr>
          <p:cNvPr id="5" name="Footer Placeholder 4">
            <a:extLst>
              <a:ext uri="{FF2B5EF4-FFF2-40B4-BE49-F238E27FC236}">
                <a16:creationId xmlns:a16="http://schemas.microsoft.com/office/drawing/2014/main" id="{283C66C1-6703-4EF5-9267-900D9261BF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31926B-4A76-4D48-8758-1B01B5E1A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39F498-DD73-4331-AA56-5FE5E75C9A7C}" type="slidenum">
              <a:rPr lang="en-US" smtClean="0"/>
              <a:t>‹#›</a:t>
            </a:fld>
            <a:endParaRPr lang="en-US"/>
          </a:p>
        </p:txBody>
      </p:sp>
    </p:spTree>
    <p:extLst>
      <p:ext uri="{BB962C8B-B14F-4D97-AF65-F5344CB8AC3E}">
        <p14:creationId xmlns:p14="http://schemas.microsoft.com/office/powerpoint/2010/main" val="1703905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BE5EA87-C474-4DEE-B07E-98F47101BF47}"/>
              </a:ext>
            </a:extLst>
          </p:cNvPr>
          <p:cNvSpPr>
            <a:spLocks noGrp="1"/>
          </p:cNvSpPr>
          <p:nvPr>
            <p:ph type="subTitle" idx="1"/>
          </p:nvPr>
        </p:nvSpPr>
        <p:spPr>
          <a:xfrm>
            <a:off x="6282620" y="3548857"/>
            <a:ext cx="5523300" cy="1655762"/>
          </a:xfrm>
        </p:spPr>
        <p:txBody>
          <a:bodyPr>
            <a:normAutofit fontScale="77500" lnSpcReduction="20000"/>
          </a:bodyPr>
          <a:lstStyle/>
          <a:p>
            <a:pPr algn="r"/>
            <a:r>
              <a:rPr lang="en-US" dirty="0" err="1">
                <a:solidFill>
                  <a:schemeClr val="accent6">
                    <a:lumMod val="50000"/>
                  </a:schemeClr>
                </a:solidFill>
              </a:rPr>
              <a:t>Tamila</a:t>
            </a:r>
            <a:r>
              <a:rPr lang="en-US" dirty="0">
                <a:solidFill>
                  <a:schemeClr val="accent6">
                    <a:lumMod val="50000"/>
                  </a:schemeClr>
                </a:solidFill>
              </a:rPr>
              <a:t> Barkalaia</a:t>
            </a:r>
          </a:p>
          <a:p>
            <a:pPr algn="r"/>
            <a:r>
              <a:rPr lang="en-US" dirty="0">
                <a:solidFill>
                  <a:schemeClr val="accent6">
                    <a:lumMod val="50000"/>
                  </a:schemeClr>
                </a:solidFill>
              </a:rPr>
              <a:t>Deputy Minister</a:t>
            </a:r>
          </a:p>
          <a:p>
            <a:pPr algn="r"/>
            <a:r>
              <a:rPr lang="en-US" dirty="0">
                <a:solidFill>
                  <a:schemeClr val="accent6">
                    <a:lumMod val="50000"/>
                  </a:schemeClr>
                </a:solidFill>
              </a:rPr>
              <a:t>Ministry of Internally Displaced Persons from the </a:t>
            </a:r>
          </a:p>
          <a:p>
            <a:pPr algn="r"/>
            <a:r>
              <a:rPr lang="en-US" dirty="0">
                <a:solidFill>
                  <a:schemeClr val="accent6">
                    <a:lumMod val="50000"/>
                  </a:schemeClr>
                </a:solidFill>
              </a:rPr>
              <a:t>Occupied Territories, Labor, Health and Social Affairs</a:t>
            </a:r>
          </a:p>
          <a:p>
            <a:pPr algn="r"/>
            <a:r>
              <a:rPr lang="en-US" dirty="0">
                <a:solidFill>
                  <a:schemeClr val="accent6">
                    <a:lumMod val="50000"/>
                  </a:schemeClr>
                </a:solidFill>
              </a:rPr>
              <a:t>November 2020</a:t>
            </a:r>
          </a:p>
        </p:txBody>
      </p:sp>
      <p:sp>
        <p:nvSpPr>
          <p:cNvPr id="4" name="Title 3">
            <a:extLst>
              <a:ext uri="{FF2B5EF4-FFF2-40B4-BE49-F238E27FC236}">
                <a16:creationId xmlns:a16="http://schemas.microsoft.com/office/drawing/2014/main" id="{CD57AECD-0221-4EFA-8E01-4EB5F1235C40}"/>
              </a:ext>
            </a:extLst>
          </p:cNvPr>
          <p:cNvSpPr>
            <a:spLocks noGrp="1"/>
          </p:cNvSpPr>
          <p:nvPr>
            <p:ph type="ctrTitle"/>
          </p:nvPr>
        </p:nvSpPr>
        <p:spPr>
          <a:xfrm>
            <a:off x="1524000" y="1170135"/>
            <a:ext cx="9144000" cy="1311128"/>
          </a:xfrm>
          <a:prstGeom prst="rect">
            <a:avLst/>
          </a:prstGeom>
        </p:spPr>
        <p:txBody>
          <a:bodyPr wrap="square">
            <a:spAutoFit/>
          </a:bodyPr>
          <a:lstStyle/>
          <a:p>
            <a:pPr algn="ctr"/>
            <a:r>
              <a:rPr lang="es-ES" sz="4400" b="1" dirty="0">
                <a:solidFill>
                  <a:srgbClr val="1AA66A"/>
                </a:solidFill>
                <a:effectLst>
                  <a:outerShdw blurRad="38100" dist="38100" dir="2700000" algn="tl">
                    <a:srgbClr val="000000">
                      <a:alpha val="43137"/>
                    </a:srgbClr>
                  </a:outerShdw>
                </a:effectLst>
                <a:latin typeface="+mj-lt"/>
              </a:rPr>
              <a:t>Children </a:t>
            </a:r>
            <a:r>
              <a:rPr lang="es-ES" sz="4400" b="1" dirty="0" err="1">
                <a:solidFill>
                  <a:srgbClr val="1AA66A"/>
                </a:solidFill>
                <a:effectLst>
                  <a:outerShdw blurRad="38100" dist="38100" dir="2700000" algn="tl">
                    <a:srgbClr val="000000">
                      <a:alpha val="43137"/>
                    </a:srgbClr>
                  </a:outerShdw>
                </a:effectLst>
                <a:latin typeface="+mj-lt"/>
              </a:rPr>
              <a:t>with</a:t>
            </a:r>
            <a:r>
              <a:rPr lang="es-ES" sz="4400" b="1" dirty="0">
                <a:solidFill>
                  <a:srgbClr val="1AA66A"/>
                </a:solidFill>
                <a:effectLst>
                  <a:outerShdw blurRad="38100" dist="38100" dir="2700000" algn="tl">
                    <a:srgbClr val="000000">
                      <a:alpha val="43137"/>
                    </a:srgbClr>
                  </a:outerShdw>
                </a:effectLst>
                <a:latin typeface="+mj-lt"/>
              </a:rPr>
              <a:t> </a:t>
            </a:r>
            <a:r>
              <a:rPr lang="es-ES" sz="4400" b="1" dirty="0" err="1">
                <a:solidFill>
                  <a:srgbClr val="1AA66A"/>
                </a:solidFill>
                <a:effectLst>
                  <a:outerShdw blurRad="38100" dist="38100" dir="2700000" algn="tl">
                    <a:srgbClr val="000000">
                      <a:alpha val="43137"/>
                    </a:srgbClr>
                  </a:outerShdw>
                </a:effectLst>
                <a:latin typeface="+mj-lt"/>
              </a:rPr>
              <a:t>Disabilities</a:t>
            </a:r>
            <a:r>
              <a:rPr lang="es-ES" sz="4400" b="1" dirty="0">
                <a:solidFill>
                  <a:srgbClr val="1AA66A"/>
                </a:solidFill>
                <a:effectLst>
                  <a:outerShdw blurRad="38100" dist="38100" dir="2700000" algn="tl">
                    <a:srgbClr val="000000">
                      <a:alpha val="43137"/>
                    </a:srgbClr>
                  </a:outerShdw>
                </a:effectLst>
                <a:latin typeface="+mj-lt"/>
              </a:rPr>
              <a:t> in </a:t>
            </a:r>
            <a:r>
              <a:rPr lang="es-ES" sz="4400" b="1" dirty="0" err="1">
                <a:solidFill>
                  <a:srgbClr val="1AA66A"/>
                </a:solidFill>
                <a:effectLst>
                  <a:outerShdw blurRad="38100" dist="38100" dir="2700000" algn="tl">
                    <a:srgbClr val="000000">
                      <a:alpha val="43137"/>
                    </a:srgbClr>
                  </a:outerShdw>
                </a:effectLst>
                <a:latin typeface="+mj-lt"/>
              </a:rPr>
              <a:t>the</a:t>
            </a:r>
            <a:r>
              <a:rPr lang="es-ES" sz="4400" b="1" dirty="0">
                <a:solidFill>
                  <a:srgbClr val="1AA66A"/>
                </a:solidFill>
                <a:effectLst>
                  <a:outerShdw blurRad="38100" dist="38100" dir="2700000" algn="tl">
                    <a:srgbClr val="000000">
                      <a:alpha val="43137"/>
                    </a:srgbClr>
                  </a:outerShdw>
                </a:effectLst>
                <a:latin typeface="+mj-lt"/>
              </a:rPr>
              <a:t> </a:t>
            </a:r>
            <a:r>
              <a:rPr lang="es-ES" sz="4400" b="1" dirty="0" err="1">
                <a:solidFill>
                  <a:srgbClr val="1AA66A"/>
                </a:solidFill>
                <a:effectLst>
                  <a:outerShdw blurRad="38100" dist="38100" dir="2700000" algn="tl">
                    <a:srgbClr val="000000">
                      <a:alpha val="43137"/>
                    </a:srgbClr>
                  </a:outerShdw>
                </a:effectLst>
                <a:latin typeface="+mj-lt"/>
              </a:rPr>
              <a:t>De-institutionalization</a:t>
            </a:r>
            <a:r>
              <a:rPr lang="es-ES" sz="4400" b="1" dirty="0">
                <a:solidFill>
                  <a:srgbClr val="1AA66A"/>
                </a:solidFill>
                <a:effectLst>
                  <a:outerShdw blurRad="38100" dist="38100" dir="2700000" algn="tl">
                    <a:srgbClr val="000000">
                      <a:alpha val="43137"/>
                    </a:srgbClr>
                  </a:outerShdw>
                </a:effectLst>
                <a:latin typeface="+mj-lt"/>
              </a:rPr>
              <a:t> </a:t>
            </a:r>
            <a:r>
              <a:rPr lang="es-ES" sz="4400" b="1" dirty="0" err="1">
                <a:solidFill>
                  <a:srgbClr val="1AA66A"/>
                </a:solidFill>
                <a:effectLst>
                  <a:outerShdw blurRad="38100" dist="38100" dir="2700000" algn="tl">
                    <a:srgbClr val="000000">
                      <a:alpha val="43137"/>
                    </a:srgbClr>
                  </a:outerShdw>
                </a:effectLst>
                <a:latin typeface="+mj-lt"/>
              </a:rPr>
              <a:t>Reform</a:t>
            </a:r>
            <a:r>
              <a:rPr lang="es-ES" sz="4400" b="1" dirty="0">
                <a:solidFill>
                  <a:srgbClr val="1AA66A"/>
                </a:solidFill>
                <a:effectLst>
                  <a:outerShdw blurRad="38100" dist="38100" dir="2700000" algn="tl">
                    <a:srgbClr val="000000">
                      <a:alpha val="43137"/>
                    </a:srgbClr>
                  </a:outerShdw>
                </a:effectLst>
                <a:latin typeface="+mj-lt"/>
              </a:rPr>
              <a:t> in Georgia</a:t>
            </a:r>
            <a:endParaRPr lang="en-US" sz="4400" b="1" dirty="0">
              <a:solidFill>
                <a:srgbClr val="1AA66A"/>
              </a:solidFill>
              <a:effectLst>
                <a:outerShdw blurRad="38100" dist="38100" dir="2700000" algn="tl">
                  <a:srgbClr val="000000">
                    <a:alpha val="43137"/>
                  </a:srgbClr>
                </a:outerShdw>
              </a:effectLst>
              <a:latin typeface="+mj-lt"/>
            </a:endParaRPr>
          </a:p>
        </p:txBody>
      </p:sp>
      <p:pic>
        <p:nvPicPr>
          <p:cNvPr id="1026" name="Picture 2" descr="moh.gov.ge">
            <a:extLst>
              <a:ext uri="{FF2B5EF4-FFF2-40B4-BE49-F238E27FC236}">
                <a16:creationId xmlns:a16="http://schemas.microsoft.com/office/drawing/2014/main" id="{5A9D1124-8542-42AB-BF8D-449FA07583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4350" y="5463074"/>
            <a:ext cx="5523300" cy="1090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792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437A2-9E39-4221-B65B-C6BDD730412D}"/>
              </a:ext>
            </a:extLst>
          </p:cNvPr>
          <p:cNvSpPr>
            <a:spLocks noGrp="1"/>
          </p:cNvSpPr>
          <p:nvPr>
            <p:ph type="title"/>
          </p:nvPr>
        </p:nvSpPr>
        <p:spPr>
          <a:xfrm>
            <a:off x="838200" y="180975"/>
            <a:ext cx="10515600" cy="1325563"/>
          </a:xfrm>
        </p:spPr>
        <p:txBody>
          <a:bodyPr/>
          <a:lstStyle/>
          <a:p>
            <a:pPr algn="ctr"/>
            <a:r>
              <a:rPr lang="en-US" b="1" dirty="0">
                <a:solidFill>
                  <a:srgbClr val="1AA66A"/>
                </a:solidFill>
              </a:rPr>
              <a:t>Specialized Family-type Service Model</a:t>
            </a:r>
            <a:endParaRPr lang="en-US" dirty="0"/>
          </a:p>
        </p:txBody>
      </p:sp>
      <p:sp>
        <p:nvSpPr>
          <p:cNvPr id="3" name="Content Placeholder 2">
            <a:extLst>
              <a:ext uri="{FF2B5EF4-FFF2-40B4-BE49-F238E27FC236}">
                <a16:creationId xmlns:a16="http://schemas.microsoft.com/office/drawing/2014/main" id="{3857E787-AB7F-47EC-9BCD-324F0CBE2DAE}"/>
              </a:ext>
            </a:extLst>
          </p:cNvPr>
          <p:cNvSpPr>
            <a:spLocks noGrp="1"/>
          </p:cNvSpPr>
          <p:nvPr>
            <p:ph idx="1"/>
          </p:nvPr>
        </p:nvSpPr>
        <p:spPr>
          <a:xfrm>
            <a:off x="838200" y="1381125"/>
            <a:ext cx="10515600" cy="5295900"/>
          </a:xfrm>
        </p:spPr>
        <p:txBody>
          <a:bodyPr>
            <a:normAutofit fontScale="62500" lnSpcReduction="20000"/>
          </a:bodyPr>
          <a:lstStyle/>
          <a:p>
            <a:pPr lvl="0" algn="just">
              <a:lnSpc>
                <a:spcPct val="115000"/>
              </a:lnSpc>
              <a:spcBef>
                <a:spcPts val="1200"/>
              </a:spcBef>
              <a:spcAft>
                <a:spcPts val="0"/>
              </a:spcAft>
            </a:pPr>
            <a:r>
              <a:rPr lang="en-GB" b="1" kern="0" dirty="0">
                <a:solidFill>
                  <a:schemeClr val="accent6">
                    <a:lumMod val="50000"/>
                  </a:schemeClr>
                </a:solidFill>
                <a:ea typeface="MS Gothic" panose="020B0609070205080204" pitchFamily="49" charset="-128"/>
                <a:cs typeface="Sylfaen" panose="010A0502050306030303" pitchFamily="18" charset="0"/>
              </a:rPr>
              <a:t>Role of statutory social workers in the service: </a:t>
            </a:r>
            <a:r>
              <a:rPr lang="en-US" kern="0" dirty="0">
                <a:ea typeface="MS Gothic" panose="020B0609070205080204" pitchFamily="49" charset="-128"/>
                <a:cs typeface="Times New Roman" panose="02020603050405020304" pitchFamily="18" charset="0"/>
              </a:rPr>
              <a:t>they </a:t>
            </a:r>
            <a:r>
              <a:rPr lang="en-GB" dirty="0">
                <a:ea typeface="Calibri" panose="020F0502020204030204" pitchFamily="34" charset="0"/>
                <a:cs typeface="Sylfaen" panose="010A0502050306030303" pitchFamily="18" charset="0"/>
              </a:rPr>
              <a:t>closely cooperate with the administration and specialists of the service provider organization on each stage of management of the beneficiary’s case. </a:t>
            </a:r>
          </a:p>
          <a:p>
            <a:pPr marL="0" lvl="0" indent="0" algn="just">
              <a:lnSpc>
                <a:spcPct val="115000"/>
              </a:lnSpc>
              <a:spcBef>
                <a:spcPts val="1200"/>
              </a:spcBef>
              <a:spcAft>
                <a:spcPts val="0"/>
              </a:spcAft>
              <a:buNone/>
            </a:pPr>
            <a:r>
              <a:rPr lang="en-GB" b="1" dirty="0">
                <a:ea typeface="Calibri" panose="020F0502020204030204" pitchFamily="34" charset="0"/>
                <a:cs typeface="Sylfaen" panose="010A0502050306030303" pitchFamily="18" charset="0"/>
              </a:rPr>
              <a:t>Before the placement: </a:t>
            </a:r>
            <a:endParaRPr lang="en-US" b="1" dirty="0">
              <a:ea typeface="Calibri" panose="020F0502020204030204" pitchFamily="34" charset="0"/>
              <a:cs typeface="Times New Roman" panose="02020603050405020304" pitchFamily="18" charset="0"/>
            </a:endParaRP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Assessment of the child and development of individual plan</a:t>
            </a: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Presentation of the child’s case to the Guardianship and Care panels with the recommendation on placemen </a:t>
            </a:r>
          </a:p>
          <a:p>
            <a:pPr marL="0" lvl="0" indent="0" algn="just">
              <a:lnSpc>
                <a:spcPct val="115000"/>
              </a:lnSpc>
              <a:buClr>
                <a:srgbClr val="1AA66A"/>
              </a:buClr>
              <a:buNone/>
            </a:pPr>
            <a:r>
              <a:rPr lang="en-GB" b="1" dirty="0">
                <a:ea typeface="Calibri" panose="020F0502020204030204" pitchFamily="34" charset="0"/>
                <a:cs typeface="Sylfaen" panose="010A0502050306030303" pitchFamily="18" charset="0"/>
              </a:rPr>
              <a:t>After the placement: </a:t>
            </a:r>
            <a:endParaRPr lang="en-US" b="1" dirty="0">
              <a:ea typeface="Calibri" panose="020F0502020204030204" pitchFamily="34" charset="0"/>
              <a:cs typeface="Times New Roman" panose="02020603050405020304" pitchFamily="18" charset="0"/>
            </a:endParaRP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Participation in development of the individual service plan, together with multidisciplinary team</a:t>
            </a: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Cooperation with the child’s family and relatives, with perspective of the reintegration</a:t>
            </a:r>
            <a:endParaRPr lang="en-US" dirty="0">
              <a:ea typeface="Calibri" panose="020F0502020204030204" pitchFamily="34" charset="0"/>
              <a:cs typeface="Times New Roman" panose="02020603050405020304" pitchFamily="18" charset="0"/>
            </a:endParaRP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Regular cooperation with the service specialist and caregivers, with purpose of the child’s development and social inclusion and monitoring of the progress</a:t>
            </a:r>
            <a:endParaRPr lang="en-US" dirty="0">
              <a:ea typeface="Calibri" panose="020F0502020204030204" pitchFamily="34" charset="0"/>
              <a:cs typeface="Times New Roman" panose="02020603050405020304" pitchFamily="18" charset="0"/>
            </a:endParaRP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Promotion of the child’s engagement in the education system </a:t>
            </a: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The child’s engagement in different social programs</a:t>
            </a:r>
            <a:endParaRPr lang="en-US" dirty="0">
              <a:ea typeface="Calibri" panose="020F0502020204030204" pitchFamily="34" charset="0"/>
              <a:cs typeface="Times New Roman" panose="02020603050405020304" pitchFamily="18" charset="0"/>
            </a:endParaRP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Care for the child’s adoption or placement to specialized foster care</a:t>
            </a:r>
            <a:endParaRPr lang="en-US" dirty="0">
              <a:ea typeface="Calibri" panose="020F0502020204030204" pitchFamily="34" charset="0"/>
              <a:cs typeface="Times New Roman" panose="02020603050405020304" pitchFamily="18" charset="0"/>
            </a:endParaRPr>
          </a:p>
          <a:p>
            <a:pPr lvl="0" algn="just">
              <a:lnSpc>
                <a:spcPct val="115000"/>
              </a:lnSpc>
              <a:buClr>
                <a:srgbClr val="1AA66A"/>
              </a:buClr>
              <a:buFont typeface="Wingdings" panose="05000000000000000000" pitchFamily="2" charset="2"/>
              <a:buChar char="q"/>
            </a:pPr>
            <a:r>
              <a:rPr lang="en-GB" dirty="0">
                <a:ea typeface="Calibri" panose="020F0502020204030204" pitchFamily="34" charset="0"/>
                <a:cs typeface="Sylfaen" panose="010A0502050306030303" pitchFamily="18" charset="0"/>
              </a:rPr>
              <a:t>Preparation of the child’s case for review</a:t>
            </a:r>
            <a:endParaRPr lang="en-US"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71231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3AC57-43A1-49A6-AB38-927F21646831}"/>
              </a:ext>
            </a:extLst>
          </p:cNvPr>
          <p:cNvSpPr>
            <a:spLocks noGrp="1"/>
          </p:cNvSpPr>
          <p:nvPr>
            <p:ph type="title"/>
          </p:nvPr>
        </p:nvSpPr>
        <p:spPr/>
        <p:txBody>
          <a:bodyPr/>
          <a:lstStyle/>
          <a:p>
            <a:r>
              <a:rPr lang="en-GB" b="1" dirty="0">
                <a:solidFill>
                  <a:srgbClr val="1AA66A"/>
                </a:solidFill>
              </a:rPr>
              <a:t>Milestones of Child Welfare Reform in Georgia</a:t>
            </a:r>
            <a:endParaRPr lang="en-US" dirty="0">
              <a:solidFill>
                <a:srgbClr val="1AA66A"/>
              </a:solidFill>
            </a:endParaRPr>
          </a:p>
        </p:txBody>
      </p:sp>
      <p:sp>
        <p:nvSpPr>
          <p:cNvPr id="3" name="Content Placeholder 2">
            <a:extLst>
              <a:ext uri="{FF2B5EF4-FFF2-40B4-BE49-F238E27FC236}">
                <a16:creationId xmlns:a16="http://schemas.microsoft.com/office/drawing/2014/main" id="{1160BB59-1B74-42C1-B43E-5FFBA5AEBC0A}"/>
              </a:ext>
            </a:extLst>
          </p:cNvPr>
          <p:cNvSpPr>
            <a:spLocks noGrp="1"/>
          </p:cNvSpPr>
          <p:nvPr>
            <p:ph idx="1"/>
          </p:nvPr>
        </p:nvSpPr>
        <p:spPr>
          <a:xfrm>
            <a:off x="838200" y="1825624"/>
            <a:ext cx="10972800" cy="4841875"/>
          </a:xfrm>
        </p:spPr>
        <p:txBody>
          <a:bodyPr>
            <a:normAutofit fontScale="62500" lnSpcReduction="20000"/>
          </a:bodyPr>
          <a:lstStyle/>
          <a:p>
            <a:pPr algn="just" defTabSz="457200">
              <a:lnSpc>
                <a:spcPct val="115000"/>
              </a:lnSpc>
              <a:spcBef>
                <a:spcPts val="0"/>
              </a:spcBef>
              <a:buClr>
                <a:srgbClr val="1AA66A"/>
              </a:buClr>
              <a:buFont typeface="Wingdings" panose="05000000000000000000" pitchFamily="2" charset="2"/>
              <a:buChar char="q"/>
              <a:defRPr/>
            </a:pPr>
            <a:r>
              <a:rPr lang="en-GB" dirty="0">
                <a:solidFill>
                  <a:srgbClr val="222221"/>
                </a:solidFill>
                <a:ea typeface="Calibri"/>
                <a:cs typeface="Times New Roman" panose="02020603050405020304" pitchFamily="18" charset="0"/>
              </a:rPr>
              <a:t> 1999: non-state Deinstitutionalisation Working Group (DWG) established as catalyst for the reform; the first social workers were trained; UNICEF and INGOs started piloting of deinstitutionalization</a:t>
            </a:r>
          </a:p>
          <a:p>
            <a:pPr marL="342900" lvl="0" indent="-342900" algn="just" defTabSz="457200">
              <a:lnSpc>
                <a:spcPct val="115000"/>
              </a:lnSpc>
              <a:spcBef>
                <a:spcPts val="0"/>
              </a:spcBef>
              <a:buClr>
                <a:srgbClr val="1AA66A"/>
              </a:buClr>
              <a:buFont typeface="Wingdings" panose="05000000000000000000" pitchFamily="2" charset="2"/>
              <a:buChar char="q"/>
              <a:defRPr/>
            </a:pPr>
            <a:endParaRPr lang="en-US" dirty="0">
              <a:solidFill>
                <a:srgbClr val="222221"/>
              </a:solidFill>
              <a:ea typeface="Calibri"/>
              <a:cs typeface="Times New Roman" panose="02020603050405020304" pitchFamily="18" charset="0"/>
            </a:endParaRPr>
          </a:p>
          <a:p>
            <a:pPr marL="342900" lvl="0" indent="-342900" algn="just" defTabSz="457200">
              <a:lnSpc>
                <a:spcPct val="115000"/>
              </a:lnSpc>
              <a:spcBef>
                <a:spcPts val="0"/>
              </a:spcBef>
              <a:buClr>
                <a:srgbClr val="1AA66A"/>
              </a:buClr>
              <a:buFont typeface="Wingdings" panose="05000000000000000000" pitchFamily="2" charset="2"/>
              <a:buChar char="q"/>
              <a:defRPr/>
            </a:pPr>
            <a:r>
              <a:rPr lang="en-GB" dirty="0">
                <a:solidFill>
                  <a:srgbClr val="222221"/>
                </a:solidFill>
                <a:ea typeface="Calibri"/>
                <a:cs typeface="Times New Roman" panose="02020603050405020304" pitchFamily="18" charset="0"/>
              </a:rPr>
              <a:t>2000: EU Food Security Programme (FSP), was introduced as budget support of the reform </a:t>
            </a:r>
          </a:p>
          <a:p>
            <a:pPr marL="342900" lvl="0" indent="-342900" algn="just" defTabSz="457200">
              <a:lnSpc>
                <a:spcPct val="115000"/>
              </a:lnSpc>
              <a:spcBef>
                <a:spcPts val="0"/>
              </a:spcBef>
              <a:buClr>
                <a:srgbClr val="1AA66A"/>
              </a:buClr>
              <a:buFont typeface="Wingdings" panose="05000000000000000000" pitchFamily="2" charset="2"/>
              <a:buChar char="q"/>
              <a:defRPr/>
            </a:pPr>
            <a:endParaRPr lang="en-US" dirty="0">
              <a:solidFill>
                <a:srgbClr val="222221"/>
              </a:solidFill>
              <a:ea typeface="Calibri"/>
              <a:cs typeface="Times New Roman" panose="02020603050405020304" pitchFamily="18" charset="0"/>
            </a:endParaRPr>
          </a:p>
          <a:p>
            <a:pPr marL="342900" lvl="0" indent="-342900" algn="just" defTabSz="457200">
              <a:lnSpc>
                <a:spcPct val="115000"/>
              </a:lnSpc>
              <a:spcBef>
                <a:spcPts val="0"/>
              </a:spcBef>
              <a:buClr>
                <a:srgbClr val="1AA66A"/>
              </a:buClr>
              <a:buFont typeface="Wingdings" panose="05000000000000000000" pitchFamily="2" charset="2"/>
              <a:buChar char="q"/>
              <a:defRPr/>
            </a:pPr>
            <a:r>
              <a:rPr lang="en-GB" dirty="0">
                <a:solidFill>
                  <a:srgbClr val="222221"/>
                </a:solidFill>
                <a:ea typeface="Calibri"/>
                <a:cs typeface="Times New Roman" panose="02020603050405020304" pitchFamily="18" charset="0"/>
              </a:rPr>
              <a:t>2002: State included an annual budget for deinstitutionalization: Reintegration, Prevention and Foster Care funds and salaries for 30 social workers </a:t>
            </a:r>
          </a:p>
          <a:p>
            <a:pPr marL="342900" lvl="0" indent="-342900" algn="just" defTabSz="457200">
              <a:lnSpc>
                <a:spcPct val="115000"/>
              </a:lnSpc>
              <a:spcBef>
                <a:spcPts val="0"/>
              </a:spcBef>
              <a:buClr>
                <a:srgbClr val="1AA66A"/>
              </a:buClr>
              <a:buFont typeface="Wingdings" panose="05000000000000000000" pitchFamily="2" charset="2"/>
              <a:buChar char="q"/>
              <a:defRPr/>
            </a:pPr>
            <a:endParaRPr lang="en-US" dirty="0">
              <a:solidFill>
                <a:srgbClr val="222221"/>
              </a:solidFill>
              <a:ea typeface="Calibri"/>
              <a:cs typeface="Times New Roman" panose="02020603050405020304" pitchFamily="18" charset="0"/>
            </a:endParaRPr>
          </a:p>
          <a:p>
            <a:pPr marL="342900" lvl="0" indent="-342900" algn="just" defTabSz="457200">
              <a:lnSpc>
                <a:spcPct val="115000"/>
              </a:lnSpc>
              <a:spcBef>
                <a:spcPts val="0"/>
              </a:spcBef>
              <a:buClr>
                <a:srgbClr val="1AA66A"/>
              </a:buClr>
              <a:buFont typeface="Wingdings" panose="05000000000000000000" pitchFamily="2" charset="2"/>
              <a:buChar char="q"/>
              <a:defRPr/>
            </a:pPr>
            <a:r>
              <a:rPr lang="en-GB" dirty="0">
                <a:solidFill>
                  <a:srgbClr val="222221"/>
                </a:solidFill>
                <a:ea typeface="Calibri"/>
                <a:cs typeface="Times New Roman" panose="02020603050405020304" pitchFamily="18" charset="0"/>
              </a:rPr>
              <a:t>2005: child care reform formally launched with new strategy and an action plan;  Inter-ministerial Commission and its technical secretariat established; Optimization Plan of residential care elaborated, moratoriums announced on entry to state care and the first institution closed</a:t>
            </a:r>
          </a:p>
          <a:p>
            <a:pPr marL="342900" lvl="0" indent="-342900" algn="just" defTabSz="457200">
              <a:lnSpc>
                <a:spcPct val="115000"/>
              </a:lnSpc>
              <a:spcBef>
                <a:spcPts val="0"/>
              </a:spcBef>
              <a:buClr>
                <a:srgbClr val="1AA66A"/>
              </a:buClr>
              <a:buFont typeface="Wingdings" panose="05000000000000000000" pitchFamily="2" charset="2"/>
              <a:buChar char="q"/>
              <a:defRPr/>
            </a:pPr>
            <a:endParaRPr lang="en-US" dirty="0">
              <a:solidFill>
                <a:srgbClr val="222221"/>
              </a:solidFill>
              <a:ea typeface="Calibri"/>
              <a:cs typeface="Times New Roman" panose="02020603050405020304" pitchFamily="18" charset="0"/>
            </a:endParaRPr>
          </a:p>
          <a:p>
            <a:pPr marL="342900" lvl="0" indent="-342900" algn="just" defTabSz="457200">
              <a:lnSpc>
                <a:spcPct val="115000"/>
              </a:lnSpc>
              <a:spcBef>
                <a:spcPts val="0"/>
              </a:spcBef>
              <a:spcAft>
                <a:spcPts val="1000"/>
              </a:spcAft>
              <a:buClr>
                <a:srgbClr val="1AA66A"/>
              </a:buClr>
              <a:buFont typeface="Wingdings" panose="05000000000000000000" pitchFamily="2" charset="2"/>
              <a:buChar char="q"/>
              <a:defRPr/>
            </a:pPr>
            <a:r>
              <a:rPr lang="en-GB" dirty="0">
                <a:solidFill>
                  <a:srgbClr val="222221"/>
                </a:solidFill>
                <a:ea typeface="Calibri"/>
                <a:cs typeface="Times New Roman" panose="02020603050405020304" pitchFamily="18" charset="0"/>
              </a:rPr>
              <a:t>2007: the Child Action Plan developed for 2008-2011 with more holistic view followed by massive deinstitutionalization and closure of big institutions.</a:t>
            </a:r>
          </a:p>
          <a:p>
            <a:pPr marL="342900" lvl="0" indent="-342900" algn="just" defTabSz="457200">
              <a:lnSpc>
                <a:spcPct val="115000"/>
              </a:lnSpc>
              <a:spcBef>
                <a:spcPts val="0"/>
              </a:spcBef>
              <a:spcAft>
                <a:spcPts val="1000"/>
              </a:spcAft>
              <a:buClr>
                <a:srgbClr val="1AA66A"/>
              </a:buClr>
              <a:buFont typeface="Wingdings" panose="05000000000000000000" pitchFamily="2" charset="2"/>
              <a:buChar char="q"/>
              <a:defRPr/>
            </a:pPr>
            <a:r>
              <a:rPr lang="en-GB" dirty="0">
                <a:solidFill>
                  <a:srgbClr val="222221"/>
                </a:solidFill>
                <a:ea typeface="Calibri"/>
                <a:cs typeface="Times New Roman" panose="02020603050405020304" pitchFamily="18" charset="0"/>
              </a:rPr>
              <a:t>2009: child welfare system moved from the Ministry of Education to the Ministry of </a:t>
            </a:r>
            <a:r>
              <a:rPr lang="en-GB" dirty="0" err="1">
                <a:solidFill>
                  <a:srgbClr val="222221"/>
                </a:solidFill>
                <a:ea typeface="Calibri"/>
                <a:cs typeface="Times New Roman" panose="02020603050405020304" pitchFamily="18" charset="0"/>
              </a:rPr>
              <a:t>Labor</a:t>
            </a:r>
            <a:r>
              <a:rPr lang="en-GB" dirty="0">
                <a:solidFill>
                  <a:srgbClr val="222221"/>
                </a:solidFill>
                <a:ea typeface="Calibri"/>
                <a:cs typeface="Times New Roman" panose="02020603050405020304" pitchFamily="18" charset="0"/>
              </a:rPr>
              <a:t>, Health and Social Affairs</a:t>
            </a:r>
            <a:endParaRPr lang="en-US" dirty="0">
              <a:solidFill>
                <a:srgbClr val="222221"/>
              </a:solidFill>
              <a:ea typeface="Calibri"/>
              <a:cs typeface="Times New Roman" panose="02020603050405020304" pitchFamily="18" charset="0"/>
            </a:endParaRPr>
          </a:p>
          <a:p>
            <a:endParaRPr lang="en-US" dirty="0"/>
          </a:p>
        </p:txBody>
      </p:sp>
    </p:spTree>
    <p:extLst>
      <p:ext uri="{BB962C8B-B14F-4D97-AF65-F5344CB8AC3E}">
        <p14:creationId xmlns:p14="http://schemas.microsoft.com/office/powerpoint/2010/main" val="2617772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33F0B-A656-4033-B15F-6446C1B45BAB}"/>
              </a:ext>
            </a:extLst>
          </p:cNvPr>
          <p:cNvSpPr>
            <a:spLocks noGrp="1"/>
          </p:cNvSpPr>
          <p:nvPr>
            <p:ph type="title"/>
          </p:nvPr>
        </p:nvSpPr>
        <p:spPr/>
        <p:txBody>
          <a:bodyPr/>
          <a:lstStyle/>
          <a:p>
            <a:pPr algn="ctr"/>
            <a:r>
              <a:rPr lang="en-GB" b="1" dirty="0">
                <a:solidFill>
                  <a:srgbClr val="1AA66A"/>
                </a:solidFill>
              </a:rPr>
              <a:t>Normative Framework for the Reform</a:t>
            </a:r>
            <a:endParaRPr lang="en-US" dirty="0">
              <a:solidFill>
                <a:srgbClr val="1AA66A"/>
              </a:solidFill>
            </a:endParaRPr>
          </a:p>
        </p:txBody>
      </p:sp>
      <p:sp>
        <p:nvSpPr>
          <p:cNvPr id="3" name="Content Placeholder 2">
            <a:extLst>
              <a:ext uri="{FF2B5EF4-FFF2-40B4-BE49-F238E27FC236}">
                <a16:creationId xmlns:a16="http://schemas.microsoft.com/office/drawing/2014/main" id="{9B29BD6C-A76E-442D-8975-115D090F9652}"/>
              </a:ext>
            </a:extLst>
          </p:cNvPr>
          <p:cNvSpPr>
            <a:spLocks noGrp="1"/>
          </p:cNvSpPr>
          <p:nvPr>
            <p:ph idx="1"/>
          </p:nvPr>
        </p:nvSpPr>
        <p:spPr>
          <a:xfrm>
            <a:off x="838200" y="1825625"/>
            <a:ext cx="10515600" cy="4667250"/>
          </a:xfrm>
        </p:spPr>
        <p:txBody>
          <a:bodyPr>
            <a:normAutofit fontScale="85000" lnSpcReduction="20000"/>
          </a:bodyPr>
          <a:lstStyle/>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The Law on Social Assistance and the accompanying normative documents and decrees that define the system </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GB"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The Law on Foster Care and Adoption</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US"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The National Action Plans on Child Welfare and protection</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US"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The Child Care National Minimum Standards</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GB"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Licensing legislation</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GB"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Law on Social Work  2018</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GB"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The Code on the Rights of the Child 2019</a:t>
            </a:r>
          </a:p>
          <a:p>
            <a:pPr marL="342900" lvl="0" indent="-342900" algn="just" defTabSz="457200">
              <a:lnSpc>
                <a:spcPct val="100000"/>
              </a:lnSpc>
              <a:spcBef>
                <a:spcPts val="0"/>
              </a:spcBef>
              <a:buClr>
                <a:srgbClr val="1AA66A"/>
              </a:buClr>
              <a:buFont typeface="Wingdings" panose="05000000000000000000" pitchFamily="2" charset="2"/>
              <a:buChar char="q"/>
              <a:defRPr/>
            </a:pPr>
            <a:endParaRPr lang="en-GB" sz="2300" dirty="0">
              <a:solidFill>
                <a:srgbClr val="222221"/>
              </a:solidFill>
              <a:cs typeface="Times New Roman" panose="02020603050405020304" pitchFamily="18" charset="0"/>
            </a:endParaRPr>
          </a:p>
          <a:p>
            <a:pPr marL="342900" lvl="0" indent="-342900" algn="just" defTabSz="457200">
              <a:lnSpc>
                <a:spcPct val="100000"/>
              </a:lnSpc>
              <a:spcBef>
                <a:spcPts val="0"/>
              </a:spcBef>
              <a:buClr>
                <a:srgbClr val="1AA66A"/>
              </a:buClr>
              <a:buFont typeface="Wingdings" panose="05000000000000000000" pitchFamily="2" charset="2"/>
              <a:buChar char="q"/>
              <a:defRPr/>
            </a:pPr>
            <a:r>
              <a:rPr lang="en-GB" sz="2300" dirty="0">
                <a:solidFill>
                  <a:srgbClr val="222221"/>
                </a:solidFill>
                <a:cs typeface="Times New Roman" panose="02020603050405020304" pitchFamily="18" charset="0"/>
              </a:rPr>
              <a:t>State Program of Social Rehabilitation and Care – renewed annually and includes budget to fund alternative services </a:t>
            </a:r>
          </a:p>
          <a:p>
            <a:endParaRPr lang="en-US" dirty="0"/>
          </a:p>
        </p:txBody>
      </p:sp>
    </p:spTree>
    <p:extLst>
      <p:ext uri="{BB962C8B-B14F-4D97-AF65-F5344CB8AC3E}">
        <p14:creationId xmlns:p14="http://schemas.microsoft.com/office/powerpoint/2010/main" val="2990652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C196037-AD20-4AFE-8FDA-0F5ED0E4757F}"/>
              </a:ext>
            </a:extLst>
          </p:cNvPr>
          <p:cNvSpPr>
            <a:spLocks noGrp="1"/>
          </p:cNvSpPr>
          <p:nvPr>
            <p:ph type="title"/>
          </p:nvPr>
        </p:nvSpPr>
        <p:spPr>
          <a:xfrm>
            <a:off x="2028826" y="104776"/>
            <a:ext cx="8105775" cy="1571625"/>
          </a:xfrm>
        </p:spPr>
        <p:txBody>
          <a:bodyPr>
            <a:normAutofit/>
          </a:bodyPr>
          <a:lstStyle/>
          <a:p>
            <a:pPr algn="ctr"/>
            <a:r>
              <a:rPr lang="en-US" altLang="en-US" b="1" dirty="0">
                <a:solidFill>
                  <a:srgbClr val="1AA66A"/>
                </a:solidFill>
              </a:rPr>
              <a:t>Displacement of children from large institutions</a:t>
            </a:r>
          </a:p>
        </p:txBody>
      </p:sp>
      <p:graphicFrame>
        <p:nvGraphicFramePr>
          <p:cNvPr id="5" name="Content Placeholder 4">
            <a:extLst>
              <a:ext uri="{FF2B5EF4-FFF2-40B4-BE49-F238E27FC236}">
                <a16:creationId xmlns:a16="http://schemas.microsoft.com/office/drawing/2014/main" id="{B586562A-6063-430E-82B0-2E49AD5D7BFB}"/>
              </a:ext>
            </a:extLst>
          </p:cNvPr>
          <p:cNvGraphicFramePr>
            <a:graphicFrameLocks noGrp="1"/>
          </p:cNvGraphicFramePr>
          <p:nvPr>
            <p:ph idx="1"/>
            <p:extLst>
              <p:ext uri="{D42A27DB-BD31-4B8C-83A1-F6EECF244321}">
                <p14:modId xmlns:p14="http://schemas.microsoft.com/office/powerpoint/2010/main" val="316781384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18DE8-A76F-4A2D-8B21-A2ADBBA9BB06}"/>
              </a:ext>
            </a:extLst>
          </p:cNvPr>
          <p:cNvSpPr>
            <a:spLocks noGrp="1"/>
          </p:cNvSpPr>
          <p:nvPr>
            <p:ph type="title"/>
          </p:nvPr>
        </p:nvSpPr>
        <p:spPr>
          <a:xfrm>
            <a:off x="838200" y="161132"/>
            <a:ext cx="10515600" cy="1325563"/>
          </a:xfrm>
        </p:spPr>
        <p:txBody>
          <a:bodyPr/>
          <a:lstStyle/>
          <a:p>
            <a:pPr algn="ctr"/>
            <a:r>
              <a:rPr lang="en-GB" b="1" dirty="0">
                <a:solidFill>
                  <a:srgbClr val="1AA66A"/>
                </a:solidFill>
              </a:rPr>
              <a:t>Child Support System today</a:t>
            </a:r>
            <a:endParaRPr lang="en-US" dirty="0">
              <a:solidFill>
                <a:srgbClr val="1AA66A"/>
              </a:solidFill>
            </a:endParaRPr>
          </a:p>
        </p:txBody>
      </p:sp>
      <p:sp>
        <p:nvSpPr>
          <p:cNvPr id="6" name="Text Placeholder 5">
            <a:extLst>
              <a:ext uri="{FF2B5EF4-FFF2-40B4-BE49-F238E27FC236}">
                <a16:creationId xmlns:a16="http://schemas.microsoft.com/office/drawing/2014/main" id="{CF321250-6A05-48B9-8C95-7E9953F0808C}"/>
              </a:ext>
            </a:extLst>
          </p:cNvPr>
          <p:cNvSpPr>
            <a:spLocks noGrp="1"/>
          </p:cNvSpPr>
          <p:nvPr>
            <p:ph type="body" idx="1"/>
          </p:nvPr>
        </p:nvSpPr>
        <p:spPr>
          <a:xfrm>
            <a:off x="734218" y="2182814"/>
            <a:ext cx="5157787" cy="823912"/>
          </a:xfrm>
        </p:spPr>
        <p:txBody>
          <a:bodyPr/>
          <a:lstStyle/>
          <a:p>
            <a:r>
              <a:rPr lang="en-US" dirty="0">
                <a:solidFill>
                  <a:schemeClr val="accent6">
                    <a:lumMod val="50000"/>
                  </a:schemeClr>
                </a:solidFill>
              </a:rPr>
              <a:t>Family Support Services for CWD</a:t>
            </a:r>
          </a:p>
        </p:txBody>
      </p:sp>
      <p:sp>
        <p:nvSpPr>
          <p:cNvPr id="7" name="Content Placeholder 6">
            <a:extLst>
              <a:ext uri="{FF2B5EF4-FFF2-40B4-BE49-F238E27FC236}">
                <a16:creationId xmlns:a16="http://schemas.microsoft.com/office/drawing/2014/main" id="{2542DBBE-1970-41D3-97A5-6621B409F7D0}"/>
              </a:ext>
            </a:extLst>
          </p:cNvPr>
          <p:cNvSpPr>
            <a:spLocks noGrp="1"/>
          </p:cNvSpPr>
          <p:nvPr>
            <p:ph sz="half" idx="2"/>
          </p:nvPr>
        </p:nvSpPr>
        <p:spPr>
          <a:xfrm>
            <a:off x="744538" y="3006726"/>
            <a:ext cx="5157787" cy="3684588"/>
          </a:xfrm>
        </p:spPr>
        <p:txBody>
          <a:bodyPr>
            <a:normAutofit/>
          </a:bodyPr>
          <a:lstStyle/>
          <a:p>
            <a:pPr lvl="0">
              <a:lnSpc>
                <a:spcPct val="100000"/>
              </a:lnSpc>
              <a:spcBef>
                <a:spcPts val="0"/>
              </a:spcBef>
              <a:buFont typeface="Wingdings" panose="05000000000000000000" pitchFamily="2" charset="2"/>
              <a:buChar char="§"/>
              <a:defRPr/>
            </a:pPr>
            <a:r>
              <a:rPr lang="en-US" dirty="0">
                <a:solidFill>
                  <a:prstClr val="black"/>
                </a:solidFill>
                <a:latin typeface="Gill Sans MT"/>
                <a:cs typeface="Arial" charset="0"/>
              </a:rPr>
              <a:t>Day care centers </a:t>
            </a:r>
            <a:endParaRPr lang="en-US" dirty="0">
              <a:solidFill>
                <a:prstClr val="black"/>
              </a:solidFill>
              <a:cs typeface="Arial" charset="0"/>
            </a:endParaRPr>
          </a:p>
          <a:p>
            <a:pPr lvl="0">
              <a:lnSpc>
                <a:spcPct val="100000"/>
              </a:lnSpc>
              <a:spcBef>
                <a:spcPts val="0"/>
              </a:spcBef>
              <a:buFont typeface="Wingdings" panose="05000000000000000000" pitchFamily="2" charset="2"/>
              <a:buChar char="§"/>
              <a:defRPr/>
            </a:pPr>
            <a:r>
              <a:rPr lang="en-US" dirty="0">
                <a:solidFill>
                  <a:prstClr val="black"/>
                </a:solidFill>
                <a:latin typeface="Gill Sans MT"/>
                <a:cs typeface="Arial" charset="0"/>
              </a:rPr>
              <a:t>Early intervention program</a:t>
            </a:r>
            <a:endParaRPr lang="ka-GE" dirty="0">
              <a:solidFill>
                <a:prstClr val="black"/>
              </a:solidFill>
              <a:cs typeface="Arial" charset="0"/>
            </a:endParaRPr>
          </a:p>
          <a:p>
            <a:pPr lvl="0">
              <a:lnSpc>
                <a:spcPct val="100000"/>
              </a:lnSpc>
              <a:spcBef>
                <a:spcPts val="0"/>
              </a:spcBef>
              <a:buFont typeface="Wingdings" panose="05000000000000000000" pitchFamily="2" charset="2"/>
              <a:buChar char="§"/>
              <a:defRPr/>
            </a:pPr>
            <a:r>
              <a:rPr lang="gl-ES" dirty="0">
                <a:solidFill>
                  <a:prstClr val="black"/>
                </a:solidFill>
                <a:latin typeface="Gill Sans MT"/>
                <a:cs typeface="Arial" charset="0"/>
              </a:rPr>
              <a:t>Prevention/Crises Fund</a:t>
            </a:r>
          </a:p>
          <a:p>
            <a:pPr lvl="0">
              <a:lnSpc>
                <a:spcPct val="100000"/>
              </a:lnSpc>
              <a:spcBef>
                <a:spcPts val="0"/>
              </a:spcBef>
              <a:buFont typeface="Wingdings" panose="05000000000000000000" pitchFamily="2" charset="2"/>
              <a:buChar char="§"/>
              <a:defRPr/>
            </a:pPr>
            <a:r>
              <a:rPr lang="en-GB" dirty="0">
                <a:solidFill>
                  <a:prstClr val="black"/>
                </a:solidFill>
                <a:latin typeface="Gill Sans MT"/>
                <a:cs typeface="Arial" charset="0"/>
              </a:rPr>
              <a:t>Home based care for children with severe disabilities</a:t>
            </a:r>
          </a:p>
          <a:p>
            <a:pPr lvl="0">
              <a:lnSpc>
                <a:spcPct val="100000"/>
              </a:lnSpc>
              <a:spcBef>
                <a:spcPts val="0"/>
              </a:spcBef>
              <a:buFont typeface="Wingdings" panose="05000000000000000000" pitchFamily="2" charset="2"/>
              <a:buChar char="§"/>
              <a:defRPr/>
            </a:pPr>
            <a:r>
              <a:rPr lang="en-GB" dirty="0">
                <a:solidFill>
                  <a:prstClr val="black"/>
                </a:solidFill>
                <a:latin typeface="Gill Sans MT"/>
                <a:cs typeface="Arial" charset="0"/>
              </a:rPr>
              <a:t>Rehabilitation/</a:t>
            </a:r>
            <a:r>
              <a:rPr lang="en-GB" dirty="0" err="1">
                <a:solidFill>
                  <a:prstClr val="black"/>
                </a:solidFill>
                <a:latin typeface="Gill Sans MT"/>
                <a:cs typeface="Arial" charset="0"/>
              </a:rPr>
              <a:t>Abilitation</a:t>
            </a:r>
            <a:r>
              <a:rPr lang="en-GB" dirty="0">
                <a:solidFill>
                  <a:prstClr val="black"/>
                </a:solidFill>
                <a:latin typeface="Gill Sans MT"/>
                <a:cs typeface="Arial" charset="0"/>
              </a:rPr>
              <a:t> services</a:t>
            </a:r>
          </a:p>
          <a:p>
            <a:pPr marL="0" lvl="0" indent="0">
              <a:lnSpc>
                <a:spcPct val="100000"/>
              </a:lnSpc>
              <a:spcBef>
                <a:spcPts val="0"/>
              </a:spcBef>
              <a:buNone/>
              <a:defRPr/>
            </a:pPr>
            <a:endParaRPr lang="en-US" dirty="0"/>
          </a:p>
        </p:txBody>
      </p:sp>
      <p:sp>
        <p:nvSpPr>
          <p:cNvPr id="8" name="Text Placeholder 7">
            <a:extLst>
              <a:ext uri="{FF2B5EF4-FFF2-40B4-BE49-F238E27FC236}">
                <a16:creationId xmlns:a16="http://schemas.microsoft.com/office/drawing/2014/main" id="{73B5652F-6A36-432D-92DA-82641C0980AB}"/>
              </a:ext>
            </a:extLst>
          </p:cNvPr>
          <p:cNvSpPr>
            <a:spLocks noGrp="1"/>
          </p:cNvSpPr>
          <p:nvPr>
            <p:ph type="body" sz="quarter" idx="3"/>
          </p:nvPr>
        </p:nvSpPr>
        <p:spPr>
          <a:xfrm>
            <a:off x="6814343" y="2224585"/>
            <a:ext cx="5183188" cy="823912"/>
          </a:xfrm>
        </p:spPr>
        <p:txBody>
          <a:bodyPr/>
          <a:lstStyle/>
          <a:p>
            <a:r>
              <a:rPr lang="en-US" dirty="0">
                <a:solidFill>
                  <a:schemeClr val="accent6">
                    <a:lumMod val="50000"/>
                  </a:schemeClr>
                </a:solidFill>
              </a:rPr>
              <a:t>Alternative Care Services for CWD</a:t>
            </a:r>
          </a:p>
        </p:txBody>
      </p:sp>
      <p:sp>
        <p:nvSpPr>
          <p:cNvPr id="9" name="Content Placeholder 8">
            <a:extLst>
              <a:ext uri="{FF2B5EF4-FFF2-40B4-BE49-F238E27FC236}">
                <a16:creationId xmlns:a16="http://schemas.microsoft.com/office/drawing/2014/main" id="{C1AA374E-7A03-45A9-B121-5F9D3A65808C}"/>
              </a:ext>
            </a:extLst>
          </p:cNvPr>
          <p:cNvSpPr>
            <a:spLocks noGrp="1"/>
          </p:cNvSpPr>
          <p:nvPr>
            <p:ph sz="quarter" idx="4"/>
          </p:nvPr>
        </p:nvSpPr>
        <p:spPr>
          <a:xfrm>
            <a:off x="6289677" y="3274418"/>
            <a:ext cx="5570536" cy="3684588"/>
          </a:xfrm>
        </p:spPr>
        <p:txBody>
          <a:bodyPr>
            <a:normAutofit/>
          </a:bodyPr>
          <a:lstStyle/>
          <a:p>
            <a:pPr>
              <a:buFont typeface="Wingdings" panose="05000000000000000000" pitchFamily="2" charset="2"/>
              <a:buChar char="§"/>
            </a:pPr>
            <a:r>
              <a:rPr lang="en-US" dirty="0"/>
              <a:t>Specialized foster care</a:t>
            </a:r>
          </a:p>
          <a:p>
            <a:pPr>
              <a:buFont typeface="Wingdings" panose="05000000000000000000" pitchFamily="2" charset="2"/>
              <a:buChar char="§"/>
            </a:pPr>
            <a:r>
              <a:rPr lang="en-US" dirty="0"/>
              <a:t>Small group homes (</a:t>
            </a:r>
            <a:r>
              <a:rPr lang="en-US" dirty="0" err="1"/>
              <a:t>accomodate</a:t>
            </a:r>
            <a:r>
              <a:rPr lang="en-US" dirty="0"/>
              <a:t> also children with some disabilities) </a:t>
            </a:r>
          </a:p>
          <a:p>
            <a:pPr>
              <a:buFont typeface="Wingdings" panose="05000000000000000000" pitchFamily="2" charset="2"/>
              <a:buChar char="§"/>
            </a:pPr>
            <a:r>
              <a:rPr lang="en-US" dirty="0"/>
              <a:t>Specialized family-type service for children with severe and profound disabilities</a:t>
            </a:r>
          </a:p>
        </p:txBody>
      </p:sp>
      <p:sp>
        <p:nvSpPr>
          <p:cNvPr id="10" name="TextBox 9">
            <a:extLst>
              <a:ext uri="{FF2B5EF4-FFF2-40B4-BE49-F238E27FC236}">
                <a16:creationId xmlns:a16="http://schemas.microsoft.com/office/drawing/2014/main" id="{B68DFCE2-2DD0-43D5-B80C-7FD1371B8617}"/>
              </a:ext>
            </a:extLst>
          </p:cNvPr>
          <p:cNvSpPr txBox="1"/>
          <p:nvPr/>
        </p:nvSpPr>
        <p:spPr>
          <a:xfrm>
            <a:off x="3667125" y="1559223"/>
            <a:ext cx="4857750" cy="923330"/>
          </a:xfrm>
          <a:prstGeom prst="rect">
            <a:avLst/>
          </a:prstGeom>
          <a:solidFill>
            <a:schemeClr val="accent6">
              <a:lumMod val="20000"/>
              <a:lumOff val="80000"/>
            </a:schemeClr>
          </a:solidFill>
          <a:ln w="38100">
            <a:solidFill>
              <a:srgbClr val="1AA66A"/>
            </a:solidFill>
          </a:ln>
        </p:spPr>
        <p:txBody>
          <a:bodyPr wrap="square" rtlCol="0">
            <a:spAutoFit/>
          </a:bodyPr>
          <a:lstStyle/>
          <a:p>
            <a:pPr marL="285750" indent="-285750" algn="ctr">
              <a:buFont typeface="Arial" panose="020B0604020202020204" pitchFamily="34" charset="0"/>
              <a:buChar char="•"/>
            </a:pPr>
            <a:r>
              <a:rPr lang="en-US" dirty="0"/>
              <a:t>Gatekeeping through statutory social work</a:t>
            </a:r>
          </a:p>
          <a:p>
            <a:pPr marL="285750" indent="-285750" algn="ctr">
              <a:buFont typeface="Arial" panose="020B0604020202020204" pitchFamily="34" charset="0"/>
              <a:buChar char="•"/>
            </a:pPr>
            <a:r>
              <a:rPr lang="en-US" dirty="0"/>
              <a:t> Separation through the court system (introduced by the new Code)</a:t>
            </a:r>
          </a:p>
        </p:txBody>
      </p:sp>
      <p:sp>
        <p:nvSpPr>
          <p:cNvPr id="11" name="TextBox 10">
            <a:extLst>
              <a:ext uri="{FF2B5EF4-FFF2-40B4-BE49-F238E27FC236}">
                <a16:creationId xmlns:a16="http://schemas.microsoft.com/office/drawing/2014/main" id="{ADA30F61-BD7A-4EA9-A6C7-38239496DFB7}"/>
              </a:ext>
            </a:extLst>
          </p:cNvPr>
          <p:cNvSpPr txBox="1"/>
          <p:nvPr/>
        </p:nvSpPr>
        <p:spPr>
          <a:xfrm>
            <a:off x="3367089" y="6075761"/>
            <a:ext cx="5157786" cy="615553"/>
          </a:xfrm>
          <a:prstGeom prst="rect">
            <a:avLst/>
          </a:prstGeom>
          <a:solidFill>
            <a:schemeClr val="accent6">
              <a:lumMod val="20000"/>
              <a:lumOff val="80000"/>
            </a:schemeClr>
          </a:solidFill>
          <a:ln w="28575">
            <a:solidFill>
              <a:schemeClr val="accent6">
                <a:lumMod val="20000"/>
                <a:lumOff val="80000"/>
              </a:schemeClr>
            </a:solidFill>
          </a:ln>
        </p:spPr>
        <p:txBody>
          <a:bodyPr wrap="square" lIns="0" tIns="0" rIns="0" bIns="0" rtlCol="0">
            <a:spAutoFit/>
          </a:bodyPr>
          <a:lstStyle/>
          <a:p>
            <a:pPr algn="ctr"/>
            <a:r>
              <a:rPr lang="en-US" sz="2000" dirty="0">
                <a:solidFill>
                  <a:schemeClr val="accent6">
                    <a:lumMod val="50000"/>
                  </a:schemeClr>
                </a:solidFill>
                <a:latin typeface="Gill Sans Infant Std"/>
                <a:cs typeface="Gill Sans Infant Std"/>
              </a:rPr>
              <a:t>2 state institutions left, both serving around 80 children with disabilities </a:t>
            </a:r>
          </a:p>
        </p:txBody>
      </p:sp>
    </p:spTree>
    <p:extLst>
      <p:ext uri="{BB962C8B-B14F-4D97-AF65-F5344CB8AC3E}">
        <p14:creationId xmlns:p14="http://schemas.microsoft.com/office/powerpoint/2010/main" val="236124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F6051-2D5C-49BE-95DE-03E23A4DFB6A}"/>
              </a:ext>
            </a:extLst>
          </p:cNvPr>
          <p:cNvSpPr>
            <a:spLocks noGrp="1"/>
          </p:cNvSpPr>
          <p:nvPr>
            <p:ph type="title"/>
          </p:nvPr>
        </p:nvSpPr>
        <p:spPr/>
        <p:txBody>
          <a:bodyPr/>
          <a:lstStyle/>
          <a:p>
            <a:pPr algn="ctr"/>
            <a:r>
              <a:rPr lang="en-US" b="1" dirty="0">
                <a:solidFill>
                  <a:srgbClr val="1AA66A"/>
                </a:solidFill>
              </a:rPr>
              <a:t>Specialized Foster Care</a:t>
            </a:r>
          </a:p>
        </p:txBody>
      </p:sp>
      <p:sp>
        <p:nvSpPr>
          <p:cNvPr id="7" name="Content Placeholder 6">
            <a:extLst>
              <a:ext uri="{FF2B5EF4-FFF2-40B4-BE49-F238E27FC236}">
                <a16:creationId xmlns:a16="http://schemas.microsoft.com/office/drawing/2014/main" id="{D8BE1BDA-242C-4432-BE99-7154B4230772}"/>
              </a:ext>
            </a:extLst>
          </p:cNvPr>
          <p:cNvSpPr>
            <a:spLocks noGrp="1"/>
          </p:cNvSpPr>
          <p:nvPr>
            <p:ph idx="1"/>
          </p:nvPr>
        </p:nvSpPr>
        <p:spPr/>
        <p:txBody>
          <a:bodyPr>
            <a:normAutofit lnSpcReduction="10000"/>
          </a:bodyPr>
          <a:lstStyle/>
          <a:p>
            <a:pPr>
              <a:buClr>
                <a:srgbClr val="1AA66A"/>
              </a:buClr>
              <a:buFont typeface="Wingdings" panose="05000000000000000000" pitchFamily="2" charset="2"/>
              <a:buChar char="q"/>
            </a:pPr>
            <a:r>
              <a:rPr lang="en-US" dirty="0"/>
              <a:t>Preferable form of alternative care for CWD, regulated by the Law on Adoption and Foster Care;</a:t>
            </a:r>
          </a:p>
          <a:p>
            <a:pPr>
              <a:buClr>
                <a:srgbClr val="1AA66A"/>
              </a:buClr>
              <a:buFont typeface="Wingdings" panose="05000000000000000000" pitchFamily="2" charset="2"/>
              <a:buChar char="q"/>
            </a:pPr>
            <a:r>
              <a:rPr lang="en-US" dirty="0"/>
              <a:t>Foster </a:t>
            </a:r>
            <a:r>
              <a:rPr lang="en-US" dirty="0" err="1"/>
              <a:t>carer</a:t>
            </a:r>
            <a:r>
              <a:rPr lang="en-US" dirty="0"/>
              <a:t> is recruited, registered and trained; placement happens after matching process between a child and a potential </a:t>
            </a:r>
            <a:r>
              <a:rPr lang="en-US" dirty="0" err="1"/>
              <a:t>carer</a:t>
            </a:r>
            <a:r>
              <a:rPr lang="en-US" dirty="0"/>
              <a:t>;</a:t>
            </a:r>
          </a:p>
          <a:p>
            <a:pPr>
              <a:buClr>
                <a:srgbClr val="1AA66A"/>
              </a:buClr>
              <a:buFont typeface="Wingdings" panose="05000000000000000000" pitchFamily="2" charset="2"/>
              <a:buChar char="q"/>
            </a:pPr>
            <a:r>
              <a:rPr lang="en-US" dirty="0"/>
              <a:t>Foster care renumeration for specialized FC is higher that for abled- body child (900 GEL (around 280$) per month vs 650 GEL (204$));</a:t>
            </a:r>
          </a:p>
          <a:p>
            <a:pPr>
              <a:buClr>
                <a:srgbClr val="1AA66A"/>
              </a:buClr>
              <a:buFont typeface="Wingdings" panose="05000000000000000000" pitchFamily="2" charset="2"/>
              <a:buChar char="q"/>
            </a:pPr>
            <a:r>
              <a:rPr lang="en-US" dirty="0"/>
              <a:t>Child can simultaneously get vouchers for other social programs (early intervention, daycare, </a:t>
            </a:r>
            <a:r>
              <a:rPr lang="en-US" dirty="0" err="1"/>
              <a:t>etc</a:t>
            </a:r>
            <a:r>
              <a:rPr lang="en-US" dirty="0"/>
              <a:t>);</a:t>
            </a:r>
          </a:p>
          <a:p>
            <a:pPr>
              <a:buClr>
                <a:srgbClr val="1AA66A"/>
              </a:buClr>
              <a:buFont typeface="Wingdings" panose="05000000000000000000" pitchFamily="2" charset="2"/>
              <a:buChar char="q"/>
            </a:pPr>
            <a:r>
              <a:rPr lang="en-US" dirty="0"/>
              <a:t>The law envisages a “respite care” for specialized foster </a:t>
            </a:r>
            <a:r>
              <a:rPr lang="en-US" dirty="0" err="1"/>
              <a:t>carer</a:t>
            </a:r>
            <a:r>
              <a:rPr lang="en-US" dirty="0"/>
              <a:t>;</a:t>
            </a:r>
          </a:p>
          <a:p>
            <a:pPr>
              <a:buClr>
                <a:srgbClr val="1AA66A"/>
              </a:buClr>
              <a:buFont typeface="Wingdings" panose="05000000000000000000" pitchFamily="2" charset="2"/>
              <a:buChar char="q"/>
            </a:pPr>
            <a:r>
              <a:rPr lang="en-US" dirty="0"/>
              <a:t>State social worker monitors children in foster care.</a:t>
            </a:r>
          </a:p>
          <a:p>
            <a:endParaRPr lang="en-US" dirty="0"/>
          </a:p>
        </p:txBody>
      </p:sp>
    </p:spTree>
    <p:extLst>
      <p:ext uri="{BB962C8B-B14F-4D97-AF65-F5344CB8AC3E}">
        <p14:creationId xmlns:p14="http://schemas.microsoft.com/office/powerpoint/2010/main" val="108171701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76842-5321-40B5-82FD-F0657217FD8C}"/>
              </a:ext>
            </a:extLst>
          </p:cNvPr>
          <p:cNvSpPr>
            <a:spLocks noGrp="1"/>
          </p:cNvSpPr>
          <p:nvPr>
            <p:ph type="title"/>
          </p:nvPr>
        </p:nvSpPr>
        <p:spPr/>
        <p:txBody>
          <a:bodyPr>
            <a:normAutofit/>
          </a:bodyPr>
          <a:lstStyle/>
          <a:p>
            <a:pPr algn="ctr"/>
            <a:r>
              <a:rPr lang="en-US" sz="4900" b="1" dirty="0">
                <a:solidFill>
                  <a:srgbClr val="1AA66A"/>
                </a:solidFill>
              </a:rPr>
              <a:t>Specialized Family-type Service Model</a:t>
            </a:r>
          </a:p>
        </p:txBody>
      </p:sp>
      <p:sp>
        <p:nvSpPr>
          <p:cNvPr id="3" name="Content Placeholder 2">
            <a:extLst>
              <a:ext uri="{FF2B5EF4-FFF2-40B4-BE49-F238E27FC236}">
                <a16:creationId xmlns:a16="http://schemas.microsoft.com/office/drawing/2014/main" id="{2CE385E5-0035-41AD-BD55-260678A8B763}"/>
              </a:ext>
            </a:extLst>
          </p:cNvPr>
          <p:cNvSpPr>
            <a:spLocks noGrp="1"/>
          </p:cNvSpPr>
          <p:nvPr>
            <p:ph idx="1"/>
          </p:nvPr>
        </p:nvSpPr>
        <p:spPr/>
        <p:txBody>
          <a:bodyPr>
            <a:normAutofit fontScale="85000" lnSpcReduction="20000"/>
          </a:bodyPr>
          <a:lstStyle/>
          <a:p>
            <a:pPr algn="just">
              <a:buClr>
                <a:srgbClr val="1AA66A"/>
              </a:buClr>
              <a:buFont typeface="Wingdings" panose="05000000000000000000" pitchFamily="2" charset="2"/>
              <a:buChar char="q"/>
            </a:pPr>
            <a:r>
              <a:rPr lang="bg-BG" b="1" dirty="0">
                <a:latin typeface="Gill Sans Infant Std"/>
                <a:cs typeface="Gill Sans Infant Std"/>
              </a:rPr>
              <a:t> </a:t>
            </a:r>
            <a:r>
              <a:rPr lang="en-US" b="1" dirty="0">
                <a:latin typeface="Gill Sans Infant Std"/>
                <a:cs typeface="Gill Sans Infant Std"/>
              </a:rPr>
              <a:t>Specialized </a:t>
            </a:r>
            <a:r>
              <a:rPr lang="es-ES" b="1" dirty="0">
                <a:latin typeface="Gill Sans Infant Std"/>
                <a:cs typeface="Gill Sans Infant Std"/>
              </a:rPr>
              <a:t>F</a:t>
            </a:r>
            <a:r>
              <a:rPr lang="en-US" b="1" dirty="0" err="1">
                <a:latin typeface="Gill Sans Infant Std"/>
                <a:cs typeface="Gill Sans Infant Std"/>
              </a:rPr>
              <a:t>amily</a:t>
            </a:r>
            <a:r>
              <a:rPr lang="en-US" b="1">
                <a:latin typeface="Gill Sans Infant Std"/>
                <a:cs typeface="Gill Sans Infant Std"/>
              </a:rPr>
              <a:t>-type </a:t>
            </a:r>
            <a:r>
              <a:rPr lang="en-US" b="1" dirty="0">
                <a:latin typeface="Gill Sans Infant Std"/>
                <a:cs typeface="Gill Sans Infant Std"/>
              </a:rPr>
              <a:t>Service Model </a:t>
            </a:r>
            <a:r>
              <a:rPr lang="en-US" dirty="0">
                <a:latin typeface="Gill Sans Infant Std"/>
                <a:cs typeface="Gill Sans Infant Std"/>
              </a:rPr>
              <a:t>was developed by UNICEF in consultation with partners, field experts and the state</a:t>
            </a:r>
            <a:endParaRPr lang="en-US" b="1" dirty="0">
              <a:latin typeface="Gill Sans Infant Std"/>
              <a:cs typeface="Gill Sans Infant Std"/>
            </a:endParaRPr>
          </a:p>
          <a:p>
            <a:pPr algn="just">
              <a:buClr>
                <a:srgbClr val="1AA66A"/>
              </a:buClr>
              <a:buFont typeface="Wingdings" panose="05000000000000000000" pitchFamily="2" charset="2"/>
              <a:buChar char="q"/>
            </a:pPr>
            <a:r>
              <a:rPr lang="en-US" b="1" dirty="0">
                <a:latin typeface="Gill Sans Infant Std"/>
                <a:cs typeface="Gill Sans Infant Std"/>
              </a:rPr>
              <a:t>State endorsement and funding: </a:t>
            </a:r>
            <a:r>
              <a:rPr lang="en-US" dirty="0">
                <a:latin typeface="Gill Sans Infant Std"/>
                <a:cs typeface="Gill Sans Infant Std"/>
              </a:rPr>
              <a:t>2 piloted services in east and west Georgia are today funded under the state Program of Social Rehabilitation and Care via voucher mechanism (each for 7 children)</a:t>
            </a:r>
            <a:endParaRPr lang="en-US" dirty="0">
              <a:latin typeface="Gill Sans Infant Std"/>
            </a:endParaRPr>
          </a:p>
          <a:p>
            <a:pPr algn="just">
              <a:buClr>
                <a:srgbClr val="1AA66A"/>
              </a:buClr>
              <a:buFont typeface="Wingdings" panose="05000000000000000000" pitchFamily="2" charset="2"/>
              <a:buChar char="q"/>
            </a:pPr>
            <a:r>
              <a:rPr lang="en-US" b="1" dirty="0">
                <a:latin typeface="Gill Sans Infant Std"/>
              </a:rPr>
              <a:t>Main beneficiaries of the services: </a:t>
            </a:r>
            <a:r>
              <a:rPr lang="en-US" dirty="0">
                <a:latin typeface="Gill Sans Infant Std"/>
              </a:rPr>
              <a:t>are children deprived of parental care under the state guardianship (mainly from Tbilisi Infant House) with severe and profound disabilities or severe health or developmental disorders whose reintegration, foster care or adoption was not possible due to various reasons </a:t>
            </a:r>
            <a:endParaRPr lang="en-US" dirty="0">
              <a:latin typeface="Gill Sans Infant Std"/>
              <a:cs typeface="Gill Sans Infant Std"/>
            </a:endParaRPr>
          </a:p>
          <a:p>
            <a:pPr algn="just">
              <a:buClr>
                <a:srgbClr val="1AA66A"/>
              </a:buClr>
              <a:buFont typeface="Wingdings" panose="05000000000000000000" pitchFamily="2" charset="2"/>
              <a:buChar char="q"/>
            </a:pPr>
            <a:r>
              <a:rPr lang="en-US" b="1" dirty="0">
                <a:latin typeface="Gill Sans Infant Std"/>
                <a:cs typeface="Gill Sans Infant Std"/>
              </a:rPr>
              <a:t>The service model principal: </a:t>
            </a:r>
            <a:r>
              <a:rPr lang="en-US" dirty="0">
                <a:latin typeface="Gill Sans Infant Std"/>
                <a:cs typeface="Gill Sans Infant Std"/>
              </a:rPr>
              <a:t>guided by a comprehensive document, accompanied with corresponding standards describing all aspects of the child care within the specialized services, with key principal agreement, that the service should always be considered as an alternative option to the residential care, but always revisited if  possibility of specialized foster care, reintegration to the biological family or adoption becomes possible</a:t>
            </a:r>
          </a:p>
        </p:txBody>
      </p:sp>
    </p:spTree>
    <p:extLst>
      <p:ext uri="{BB962C8B-B14F-4D97-AF65-F5344CB8AC3E}">
        <p14:creationId xmlns:p14="http://schemas.microsoft.com/office/powerpoint/2010/main" val="3986882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03DAA-171A-4FD0-B769-E62643B6218D}"/>
              </a:ext>
            </a:extLst>
          </p:cNvPr>
          <p:cNvSpPr>
            <a:spLocks noGrp="1"/>
          </p:cNvSpPr>
          <p:nvPr>
            <p:ph type="title"/>
          </p:nvPr>
        </p:nvSpPr>
        <p:spPr/>
        <p:txBody>
          <a:bodyPr/>
          <a:lstStyle/>
          <a:p>
            <a:pPr algn="ctr"/>
            <a:r>
              <a:rPr lang="en-US" b="1" dirty="0">
                <a:solidFill>
                  <a:srgbClr val="1AA66A"/>
                </a:solidFill>
              </a:rPr>
              <a:t>Specialized Family-type Service Model</a:t>
            </a:r>
            <a:endParaRPr lang="en-US" dirty="0"/>
          </a:p>
        </p:txBody>
      </p:sp>
      <p:sp>
        <p:nvSpPr>
          <p:cNvPr id="3" name="Content Placeholder 2">
            <a:extLst>
              <a:ext uri="{FF2B5EF4-FFF2-40B4-BE49-F238E27FC236}">
                <a16:creationId xmlns:a16="http://schemas.microsoft.com/office/drawing/2014/main" id="{97F0ECC5-D589-4A15-A34E-6CA8989BB011}"/>
              </a:ext>
            </a:extLst>
          </p:cNvPr>
          <p:cNvSpPr>
            <a:spLocks noGrp="1"/>
          </p:cNvSpPr>
          <p:nvPr>
            <p:ph idx="1"/>
          </p:nvPr>
        </p:nvSpPr>
        <p:spPr>
          <a:xfrm>
            <a:off x="478971" y="1273629"/>
            <a:ext cx="10874829" cy="5068660"/>
          </a:xfrm>
        </p:spPr>
        <p:txBody>
          <a:bodyPr>
            <a:normAutofit fontScale="32500" lnSpcReduction="20000"/>
          </a:bodyPr>
          <a:lstStyle/>
          <a:p>
            <a:pPr marL="57150" algn="just">
              <a:lnSpc>
                <a:spcPct val="120000"/>
              </a:lnSpc>
              <a:spcBef>
                <a:spcPts val="0"/>
              </a:spcBef>
            </a:pPr>
            <a:r>
              <a:rPr lang="en-GB" sz="6200" b="1" dirty="0">
                <a:latin typeface="Gill Sans Infant Std"/>
              </a:rPr>
              <a:t>Main areas of care:  </a:t>
            </a:r>
            <a:r>
              <a:rPr lang="en-GB" sz="6200" dirty="0">
                <a:latin typeface="Gill Sans Infant Std"/>
              </a:rPr>
              <a:t>the service includes 24-hour care in </a:t>
            </a:r>
            <a:r>
              <a:rPr lang="en-US" sz="6200" dirty="0">
                <a:latin typeface="Gill Sans Infant Std"/>
              </a:rPr>
              <a:t>family environment</a:t>
            </a:r>
            <a:r>
              <a:rPr lang="en-GB" sz="6200" dirty="0">
                <a:latin typeface="Gill Sans Infant Std"/>
              </a:rPr>
              <a:t>, including: </a:t>
            </a:r>
          </a:p>
          <a:p>
            <a:pPr marL="342900" indent="-285750" algn="just">
              <a:lnSpc>
                <a:spcPct val="120000"/>
              </a:lnSpc>
              <a:spcBef>
                <a:spcPts val="0"/>
              </a:spcBef>
              <a:buClr>
                <a:srgbClr val="1AA66A"/>
              </a:buClr>
              <a:buFont typeface="Wingdings" panose="05000000000000000000" pitchFamily="2" charset="2"/>
              <a:buChar char="q"/>
            </a:pPr>
            <a:r>
              <a:rPr lang="en-GB" sz="6200" dirty="0">
                <a:latin typeface="Gill Sans Infant Std"/>
              </a:rPr>
              <a:t>nursing care</a:t>
            </a:r>
          </a:p>
          <a:p>
            <a:pPr marL="342900" indent="-285750" algn="just">
              <a:lnSpc>
                <a:spcPct val="120000"/>
              </a:lnSpc>
              <a:spcBef>
                <a:spcPts val="0"/>
              </a:spcBef>
              <a:buClr>
                <a:srgbClr val="1AA66A"/>
              </a:buClr>
              <a:buFont typeface="Wingdings" panose="05000000000000000000" pitchFamily="2" charset="2"/>
              <a:buChar char="q"/>
            </a:pPr>
            <a:r>
              <a:rPr lang="en-GB" sz="6200" dirty="0">
                <a:latin typeface="Gill Sans Infant Std"/>
              </a:rPr>
              <a:t>monitoring children’s health condition</a:t>
            </a:r>
          </a:p>
          <a:p>
            <a:pPr marL="342900" indent="-285750" algn="just">
              <a:lnSpc>
                <a:spcPct val="120000"/>
              </a:lnSpc>
              <a:spcBef>
                <a:spcPts val="0"/>
              </a:spcBef>
              <a:buClr>
                <a:srgbClr val="1AA66A"/>
              </a:buClr>
              <a:buFont typeface="Wingdings" panose="05000000000000000000" pitchFamily="2" charset="2"/>
              <a:buChar char="q"/>
            </a:pPr>
            <a:r>
              <a:rPr lang="en-GB" sz="6200" dirty="0">
                <a:latin typeface="Gill Sans Infant Std"/>
              </a:rPr>
              <a:t>provision of the development of the children’s physical and functional skills</a:t>
            </a:r>
          </a:p>
          <a:p>
            <a:pPr marL="342900" indent="-285750" algn="just">
              <a:lnSpc>
                <a:spcPct val="120000"/>
              </a:lnSpc>
              <a:spcBef>
                <a:spcPts val="0"/>
              </a:spcBef>
              <a:buClr>
                <a:srgbClr val="1AA66A"/>
              </a:buClr>
              <a:buFont typeface="Wingdings" panose="05000000000000000000" pitchFamily="2" charset="2"/>
              <a:buChar char="q"/>
            </a:pPr>
            <a:r>
              <a:rPr lang="en-GB" sz="6200" dirty="0">
                <a:latin typeface="Gill Sans Infant Std"/>
              </a:rPr>
              <a:t>Development of social adaptation skills, with the intention on independent living</a:t>
            </a:r>
          </a:p>
          <a:p>
            <a:pPr marL="57150" indent="0" algn="just">
              <a:lnSpc>
                <a:spcPct val="120000"/>
              </a:lnSpc>
              <a:spcBef>
                <a:spcPts val="0"/>
              </a:spcBef>
              <a:buClr>
                <a:srgbClr val="1AA66A"/>
              </a:buClr>
              <a:buNone/>
            </a:pPr>
            <a:r>
              <a:rPr lang="en-GB" sz="6200" dirty="0">
                <a:latin typeface="Gill Sans Infant Std"/>
              </a:rPr>
              <a:t> </a:t>
            </a:r>
          </a:p>
          <a:p>
            <a:pPr marL="57150" algn="just">
              <a:lnSpc>
                <a:spcPct val="120000"/>
              </a:lnSpc>
              <a:spcBef>
                <a:spcPts val="0"/>
              </a:spcBef>
            </a:pPr>
            <a:r>
              <a:rPr lang="en-GB" sz="6200" b="1" dirty="0">
                <a:latin typeface="Gill Sans Infant Std"/>
              </a:rPr>
              <a:t>Engaged specialists</a:t>
            </a:r>
            <a:r>
              <a:rPr lang="en-GB" sz="6200" dirty="0">
                <a:latin typeface="Gill Sans Infant Std"/>
              </a:rPr>
              <a:t>:  the service is provided by caregivers/specialists and the multidisciplinary team - psychologist, occupational therapists, paediatrician and other invited specialists when needed</a:t>
            </a:r>
          </a:p>
          <a:p>
            <a:pPr marL="57150" algn="just">
              <a:lnSpc>
                <a:spcPct val="120000"/>
              </a:lnSpc>
              <a:spcBef>
                <a:spcPts val="0"/>
              </a:spcBef>
            </a:pPr>
            <a:r>
              <a:rPr lang="en-GB" sz="6200" b="1" dirty="0">
                <a:latin typeface="Gill Sans Infant Std"/>
              </a:rPr>
              <a:t>Individual approach: </a:t>
            </a:r>
            <a:r>
              <a:rPr lang="en-GB" sz="6200" dirty="0">
                <a:latin typeface="Gill Sans Infant Std"/>
              </a:rPr>
              <a:t>stimulation of the development and care for the children are ensured in accordance with individual assessments and individualized service plans</a:t>
            </a:r>
          </a:p>
          <a:p>
            <a:pPr marL="57150" algn="just">
              <a:lnSpc>
                <a:spcPct val="120000"/>
              </a:lnSpc>
              <a:spcBef>
                <a:spcPts val="0"/>
              </a:spcBef>
            </a:pPr>
            <a:r>
              <a:rPr lang="en-US" sz="6200" b="1" dirty="0">
                <a:latin typeface="Gill Sans Infant Std"/>
              </a:rPr>
              <a:t>Outdoor and internal environment</a:t>
            </a:r>
            <a:r>
              <a:rPr lang="en-US" sz="6200" dirty="0">
                <a:latin typeface="Gill Sans Infant Std"/>
              </a:rPr>
              <a:t>: of the service are also very well planned as per standard and the guidance in the model </a:t>
            </a:r>
          </a:p>
          <a:p>
            <a:pPr marL="57150" algn="just">
              <a:lnSpc>
                <a:spcPct val="120000"/>
              </a:lnSpc>
              <a:spcBef>
                <a:spcPts val="0"/>
              </a:spcBef>
            </a:pPr>
            <a:r>
              <a:rPr lang="en-US" sz="6200" b="1" dirty="0">
                <a:latin typeface="Gill Sans Infant Std"/>
              </a:rPr>
              <a:t>Education</a:t>
            </a:r>
            <a:r>
              <a:rPr lang="en-US" sz="6200" dirty="0">
                <a:latin typeface="Gill Sans Infant Std"/>
              </a:rPr>
              <a:t>: </a:t>
            </a:r>
            <a:r>
              <a:rPr lang="en-GB" sz="6200" dirty="0">
                <a:latin typeface="Gill Sans Infant Std"/>
              </a:rPr>
              <a:t>access to the formal and informal education (also is an aim) is planned in cooperation with specialists and social workers </a:t>
            </a:r>
            <a:r>
              <a:rPr lang="en-GB" sz="5600" dirty="0">
                <a:latin typeface="Gill Sans Infant Std"/>
              </a:rPr>
              <a:t>to ensure the children’s enrolment in preschool, mainstream education, and vocational education institutes</a:t>
            </a:r>
            <a:endParaRPr lang="en-US" sz="5600" dirty="0">
              <a:latin typeface="Gill Sans Infant Std"/>
            </a:endParaRPr>
          </a:p>
        </p:txBody>
      </p:sp>
    </p:spTree>
    <p:extLst>
      <p:ext uri="{BB962C8B-B14F-4D97-AF65-F5344CB8AC3E}">
        <p14:creationId xmlns:p14="http://schemas.microsoft.com/office/powerpoint/2010/main" val="3720367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F21BA-A69B-4C7B-8040-8C614E21B0FA}"/>
              </a:ext>
            </a:extLst>
          </p:cNvPr>
          <p:cNvSpPr>
            <a:spLocks noGrp="1"/>
          </p:cNvSpPr>
          <p:nvPr>
            <p:ph type="title"/>
          </p:nvPr>
        </p:nvSpPr>
        <p:spPr/>
        <p:txBody>
          <a:bodyPr/>
          <a:lstStyle/>
          <a:p>
            <a:pPr algn="ctr"/>
            <a:r>
              <a:rPr lang="en-US" b="1" dirty="0">
                <a:solidFill>
                  <a:srgbClr val="1AA66A"/>
                </a:solidFill>
              </a:rPr>
              <a:t>Specialized Family-type Service Model</a:t>
            </a:r>
            <a:endParaRPr lang="en-US" dirty="0"/>
          </a:p>
        </p:txBody>
      </p:sp>
      <p:sp>
        <p:nvSpPr>
          <p:cNvPr id="3" name="Content Placeholder 2">
            <a:extLst>
              <a:ext uri="{FF2B5EF4-FFF2-40B4-BE49-F238E27FC236}">
                <a16:creationId xmlns:a16="http://schemas.microsoft.com/office/drawing/2014/main" id="{CE120890-0D9A-4AF3-81AC-D82E649DC234}"/>
              </a:ext>
            </a:extLst>
          </p:cNvPr>
          <p:cNvSpPr>
            <a:spLocks noGrp="1"/>
          </p:cNvSpPr>
          <p:nvPr>
            <p:ph idx="1"/>
          </p:nvPr>
        </p:nvSpPr>
        <p:spPr>
          <a:xfrm>
            <a:off x="838200" y="1428750"/>
            <a:ext cx="10515600" cy="5229225"/>
          </a:xfrm>
        </p:spPr>
        <p:txBody>
          <a:bodyPr>
            <a:normAutofit fontScale="62500" lnSpcReduction="20000"/>
          </a:bodyPr>
          <a:lstStyle/>
          <a:p>
            <a:pPr algn="just">
              <a:lnSpc>
                <a:spcPct val="120000"/>
              </a:lnSpc>
              <a:spcBef>
                <a:spcPts val="0"/>
              </a:spcBef>
            </a:pPr>
            <a:r>
              <a:rPr lang="en-GB" sz="2900" b="1" dirty="0">
                <a:ea typeface="Calibri" panose="020F0502020204030204" pitchFamily="34" charset="0"/>
                <a:cs typeface="Times New Roman" panose="02020603050405020304" pitchFamily="18" charset="0"/>
              </a:rPr>
              <a:t>Number of Children: </a:t>
            </a:r>
            <a:r>
              <a:rPr lang="en-GB" sz="2900" dirty="0">
                <a:ea typeface="Calibri" panose="020F0502020204030204" pitchFamily="34" charset="0"/>
                <a:cs typeface="Times New Roman" panose="02020603050405020304" pitchFamily="18" charset="0"/>
              </a:rPr>
              <a:t>maximum number of children in one facility should not exceed 7. The number of the caregivers during the day should not be less than 3 persons and during the night 2 persons.</a:t>
            </a:r>
          </a:p>
          <a:p>
            <a:pPr marL="0" indent="0" algn="just">
              <a:lnSpc>
                <a:spcPct val="120000"/>
              </a:lnSpc>
              <a:spcBef>
                <a:spcPts val="0"/>
              </a:spcBef>
              <a:buNone/>
            </a:pPr>
            <a:endParaRPr lang="en-GB" sz="2900" dirty="0">
              <a:ea typeface="Calibri" panose="020F0502020204030204" pitchFamily="34" charset="0"/>
              <a:cs typeface="Times New Roman" panose="02020603050405020304" pitchFamily="18" charset="0"/>
            </a:endParaRPr>
          </a:p>
          <a:p>
            <a:pPr algn="just">
              <a:lnSpc>
                <a:spcPct val="120000"/>
              </a:lnSpc>
              <a:spcBef>
                <a:spcPts val="0"/>
              </a:spcBef>
            </a:pPr>
            <a:r>
              <a:rPr lang="en-GB" sz="2900" b="1" dirty="0">
                <a:ea typeface="Calibri" panose="020F0502020204030204" pitchFamily="34" charset="0"/>
                <a:cs typeface="Times New Roman" panose="02020603050405020304" pitchFamily="18" charset="0"/>
              </a:rPr>
              <a:t>Geographic area:  </a:t>
            </a:r>
            <a:r>
              <a:rPr lang="en-GB" sz="2900" dirty="0">
                <a:ea typeface="Calibri" panose="020F0502020204030204" pitchFamily="34" charset="0"/>
                <a:cs typeface="Times New Roman" panose="02020603050405020304" pitchFamily="18" charset="0"/>
              </a:rPr>
              <a:t>should ensure children’s access to intensive and regular healthcare services for children, habitation/rehabilitation programmes and education. </a:t>
            </a:r>
          </a:p>
          <a:p>
            <a:pPr marL="0" indent="0" algn="just">
              <a:lnSpc>
                <a:spcPct val="120000"/>
              </a:lnSpc>
              <a:spcBef>
                <a:spcPts val="0"/>
              </a:spcBef>
              <a:buNone/>
            </a:pPr>
            <a:endParaRPr lang="en-US" sz="2900" dirty="0">
              <a:ea typeface="Calibri" panose="020F0502020204030204" pitchFamily="34" charset="0"/>
              <a:cs typeface="Times New Roman" panose="02020603050405020304" pitchFamily="18" charset="0"/>
            </a:endParaRPr>
          </a:p>
          <a:p>
            <a:pPr algn="just">
              <a:lnSpc>
                <a:spcPct val="120000"/>
              </a:lnSpc>
              <a:spcBef>
                <a:spcPts val="0"/>
              </a:spcBef>
            </a:pPr>
            <a:r>
              <a:rPr lang="en-GB" sz="2900" b="1" dirty="0">
                <a:ea typeface="Calibri" panose="020F0502020204030204" pitchFamily="34" charset="0"/>
                <a:cs typeface="Times New Roman" panose="02020603050405020304" pitchFamily="18" charset="0"/>
              </a:rPr>
              <a:t>Placement eligibility:  </a:t>
            </a:r>
            <a:r>
              <a:rPr lang="en-GB" sz="2900" dirty="0">
                <a:ea typeface="Calibri" panose="020F0502020204030204" pitchFamily="34" charset="0"/>
                <a:cs typeface="Times New Roman" panose="02020603050405020304" pitchFamily="18" charset="0"/>
              </a:rPr>
              <a:t>children are paced according to the decision of Guardianship and Care Body/panel, based on child’s individual assessment and developmental plan prepared by social worker </a:t>
            </a:r>
          </a:p>
          <a:p>
            <a:pPr marL="0" indent="0" algn="just">
              <a:lnSpc>
                <a:spcPct val="120000"/>
              </a:lnSpc>
              <a:spcBef>
                <a:spcPts val="0"/>
              </a:spcBef>
              <a:buNone/>
            </a:pPr>
            <a:endParaRPr lang="en-GB" sz="2900" dirty="0">
              <a:ea typeface="Calibri" panose="020F0502020204030204" pitchFamily="34" charset="0"/>
              <a:cs typeface="Times New Roman" panose="02020603050405020304" pitchFamily="18" charset="0"/>
            </a:endParaRPr>
          </a:p>
          <a:p>
            <a:pPr algn="just">
              <a:lnSpc>
                <a:spcPct val="120000"/>
              </a:lnSpc>
              <a:spcBef>
                <a:spcPts val="0"/>
              </a:spcBef>
            </a:pPr>
            <a:r>
              <a:rPr lang="en-GB" sz="2900" b="1" dirty="0">
                <a:solidFill>
                  <a:srgbClr val="222221"/>
                </a:solidFill>
                <a:ea typeface="Calibri" panose="020F0502020204030204" pitchFamily="34" charset="0"/>
                <a:cs typeface="Sylfaen" panose="010A0502050306030303" pitchFamily="18" charset="0"/>
              </a:rPr>
              <a:t>Objectives for child’s development include: </a:t>
            </a:r>
          </a:p>
          <a:p>
            <a:pPr marL="742950" lvl="1" indent="-285750" algn="just">
              <a:lnSpc>
                <a:spcPct val="120000"/>
              </a:lnSpc>
              <a:spcBef>
                <a:spcPts val="0"/>
              </a:spcBef>
              <a:buClr>
                <a:srgbClr val="1AA66A"/>
              </a:buClr>
              <a:buFont typeface="Wingdings" panose="05000000000000000000" pitchFamily="2" charset="2"/>
              <a:buChar char="q"/>
            </a:pPr>
            <a:r>
              <a:rPr lang="en-GB" sz="2900" dirty="0">
                <a:solidFill>
                  <a:srgbClr val="222221"/>
                </a:solidFill>
                <a:ea typeface="Calibri" panose="020F0502020204030204" pitchFamily="34" charset="0"/>
                <a:cs typeface="Times New Roman" panose="02020603050405020304" pitchFamily="18" charset="0"/>
              </a:rPr>
              <a:t>Physical development, when needed with</a:t>
            </a:r>
            <a:r>
              <a:rPr lang="en-US" sz="2900" dirty="0">
                <a:solidFill>
                  <a:srgbClr val="222221"/>
                </a:solidFill>
                <a:ea typeface="Calibri" panose="020F0502020204030204" pitchFamily="34" charset="0"/>
                <a:cs typeface="Times New Roman" panose="02020603050405020304" pitchFamily="18" charset="0"/>
              </a:rPr>
              <a:t> assistive equipment and technologies </a:t>
            </a:r>
          </a:p>
          <a:p>
            <a:pPr marL="742950" lvl="1" indent="-285750" algn="just">
              <a:lnSpc>
                <a:spcPct val="120000"/>
              </a:lnSpc>
              <a:spcBef>
                <a:spcPts val="0"/>
              </a:spcBef>
              <a:buClr>
                <a:srgbClr val="1AA66A"/>
              </a:buClr>
              <a:buFont typeface="Wingdings" panose="05000000000000000000" pitchFamily="2" charset="2"/>
              <a:buChar char="q"/>
            </a:pPr>
            <a:r>
              <a:rPr lang="en-GB" sz="2900" dirty="0">
                <a:solidFill>
                  <a:srgbClr val="222221"/>
                </a:solidFill>
                <a:ea typeface="Calibri" panose="020F0502020204030204" pitchFamily="34" charset="0"/>
                <a:cs typeface="Times New Roman" panose="02020603050405020304" pitchFamily="18" charset="0"/>
              </a:rPr>
              <a:t>Development of functional skills for the A</a:t>
            </a:r>
            <a:r>
              <a:rPr lang="en-GB" sz="2900" dirty="0">
                <a:solidFill>
                  <a:srgbClr val="222221"/>
                </a:solidFill>
                <a:ea typeface="Calibri" panose="020F0502020204030204" pitchFamily="34" charset="0"/>
                <a:cs typeface="Sylfaen" panose="010A0502050306030303" pitchFamily="18" charset="0"/>
              </a:rPr>
              <a:t>ctivities for Daily Living (ADL)</a:t>
            </a:r>
            <a:endParaRPr lang="en-US" sz="2900" dirty="0">
              <a:solidFill>
                <a:srgbClr val="222221"/>
              </a:solidFill>
              <a:ea typeface="Calibri" panose="020F0502020204030204" pitchFamily="34" charset="0"/>
              <a:cs typeface="Times New Roman" panose="02020603050405020304" pitchFamily="18" charset="0"/>
            </a:endParaRPr>
          </a:p>
          <a:p>
            <a:pPr marL="742950" lvl="1" indent="-285750" algn="just">
              <a:lnSpc>
                <a:spcPct val="120000"/>
              </a:lnSpc>
              <a:spcBef>
                <a:spcPts val="0"/>
              </a:spcBef>
              <a:buClr>
                <a:srgbClr val="1AA66A"/>
              </a:buClr>
              <a:buFont typeface="Wingdings" panose="05000000000000000000" pitchFamily="2" charset="2"/>
              <a:buChar char="q"/>
            </a:pPr>
            <a:r>
              <a:rPr lang="en-GB" sz="2900" dirty="0">
                <a:solidFill>
                  <a:srgbClr val="222221"/>
                </a:solidFill>
                <a:ea typeface="Calibri" panose="020F0502020204030204" pitchFamily="34" charset="0"/>
                <a:cs typeface="Times New Roman" panose="02020603050405020304" pitchFamily="18" charset="0"/>
              </a:rPr>
              <a:t>Communication </a:t>
            </a:r>
            <a:endParaRPr lang="en-US" sz="2900" dirty="0">
              <a:solidFill>
                <a:srgbClr val="222221"/>
              </a:solidFill>
              <a:ea typeface="Calibri" panose="020F0502020204030204" pitchFamily="34" charset="0"/>
              <a:cs typeface="Times New Roman" panose="02020603050405020304" pitchFamily="18" charset="0"/>
            </a:endParaRPr>
          </a:p>
          <a:p>
            <a:pPr marL="742950" lvl="1" indent="-285750" algn="just">
              <a:lnSpc>
                <a:spcPct val="120000"/>
              </a:lnSpc>
              <a:spcBef>
                <a:spcPts val="0"/>
              </a:spcBef>
              <a:buClr>
                <a:srgbClr val="1AA66A"/>
              </a:buClr>
              <a:buFont typeface="Wingdings" panose="05000000000000000000" pitchFamily="2" charset="2"/>
              <a:buChar char="q"/>
            </a:pPr>
            <a:r>
              <a:rPr lang="en-GB" sz="2900" dirty="0">
                <a:solidFill>
                  <a:srgbClr val="222221"/>
                </a:solidFill>
                <a:ea typeface="Calibri" panose="020F0502020204030204" pitchFamily="34" charset="0"/>
                <a:cs typeface="Times New Roman" panose="02020603050405020304" pitchFamily="18" charset="0"/>
              </a:rPr>
              <a:t>Cognitive development </a:t>
            </a:r>
            <a:endParaRPr lang="en-US" sz="2900" dirty="0">
              <a:solidFill>
                <a:srgbClr val="222221"/>
              </a:solidFill>
              <a:ea typeface="Calibri" panose="020F0502020204030204" pitchFamily="34" charset="0"/>
              <a:cs typeface="Times New Roman" panose="02020603050405020304" pitchFamily="18" charset="0"/>
            </a:endParaRPr>
          </a:p>
          <a:p>
            <a:pPr marL="742950" lvl="1" indent="-285750" algn="just">
              <a:lnSpc>
                <a:spcPct val="120000"/>
              </a:lnSpc>
              <a:spcBef>
                <a:spcPts val="0"/>
              </a:spcBef>
              <a:buClr>
                <a:srgbClr val="1AA66A"/>
              </a:buClr>
              <a:buFont typeface="Wingdings" panose="05000000000000000000" pitchFamily="2" charset="2"/>
              <a:buChar char="q"/>
            </a:pPr>
            <a:r>
              <a:rPr lang="en-GB" sz="2900" dirty="0">
                <a:solidFill>
                  <a:srgbClr val="222221"/>
                </a:solidFill>
                <a:ea typeface="Calibri" panose="020F0502020204030204" pitchFamily="34" charset="0"/>
                <a:cs typeface="Times New Roman" panose="02020603050405020304" pitchFamily="18" charset="0"/>
              </a:rPr>
              <a:t>Development of sensory functioning and sensory integration </a:t>
            </a:r>
            <a:endParaRPr lang="en-US" sz="2900" dirty="0">
              <a:solidFill>
                <a:srgbClr val="222221"/>
              </a:solidFill>
              <a:ea typeface="Calibri" panose="020F0502020204030204" pitchFamily="34" charset="0"/>
              <a:cs typeface="Times New Roman" panose="02020603050405020304" pitchFamily="18" charset="0"/>
            </a:endParaRPr>
          </a:p>
          <a:p>
            <a:pPr marL="742950" lvl="1" indent="-285750" algn="just">
              <a:lnSpc>
                <a:spcPct val="120000"/>
              </a:lnSpc>
              <a:spcBef>
                <a:spcPts val="0"/>
              </a:spcBef>
              <a:buClr>
                <a:srgbClr val="1AA66A"/>
              </a:buClr>
              <a:buFont typeface="Wingdings" panose="05000000000000000000" pitchFamily="2" charset="2"/>
              <a:buChar char="q"/>
            </a:pPr>
            <a:r>
              <a:rPr lang="en-GB" sz="2900" dirty="0">
                <a:solidFill>
                  <a:srgbClr val="222221"/>
                </a:solidFill>
                <a:ea typeface="Calibri" panose="020F0502020204030204" pitchFamily="34" charset="0"/>
                <a:cs typeface="Times New Roman" panose="02020603050405020304" pitchFamily="18" charset="0"/>
              </a:rPr>
              <a:t>Behaviour management </a:t>
            </a:r>
          </a:p>
          <a:p>
            <a:pPr marL="742950" lvl="1" indent="-285750" algn="just">
              <a:lnSpc>
                <a:spcPct val="120000"/>
              </a:lnSpc>
              <a:spcBef>
                <a:spcPts val="0"/>
              </a:spcBef>
              <a:buClr>
                <a:srgbClr val="1AA66A"/>
              </a:buClr>
              <a:buFont typeface="Wingdings" panose="05000000000000000000" pitchFamily="2" charset="2"/>
              <a:buChar char="q"/>
            </a:pPr>
            <a:r>
              <a:rPr lang="en-US" sz="2900" dirty="0">
                <a:solidFill>
                  <a:srgbClr val="222221"/>
                </a:solidFill>
                <a:ea typeface="Calibri" panose="020F0502020204030204" pitchFamily="34" charset="0"/>
                <a:cs typeface="Times New Roman" panose="02020603050405020304" pitchFamily="18" charset="0"/>
              </a:rPr>
              <a:t>Maintenance of personal relations and social contacts  </a:t>
            </a:r>
          </a:p>
          <a:p>
            <a:endParaRPr lang="en-US" dirty="0"/>
          </a:p>
        </p:txBody>
      </p:sp>
    </p:spTree>
    <p:extLst>
      <p:ext uri="{BB962C8B-B14F-4D97-AF65-F5344CB8AC3E}">
        <p14:creationId xmlns:p14="http://schemas.microsoft.com/office/powerpoint/2010/main" val="840123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6A2A2A2FF2C74DAEBC5AF8975932CD" ma:contentTypeVersion="13" ma:contentTypeDescription="Create a new document." ma:contentTypeScope="" ma:versionID="a4d3d3916103803f6ae974fe8b65b953">
  <xsd:schema xmlns:xsd="http://www.w3.org/2001/XMLSchema" xmlns:xs="http://www.w3.org/2001/XMLSchema" xmlns:p="http://schemas.microsoft.com/office/2006/metadata/properties" xmlns:ns3="e491d728-a854-4c0f-bd33-4b680d80f828" xmlns:ns4="a06371d7-06ba-4554-b33b-f4ac6e1105d6" targetNamespace="http://schemas.microsoft.com/office/2006/metadata/properties" ma:root="true" ma:fieldsID="12318d4dcb508c4d0e23980f21bfbcf0" ns3:_="" ns4:_="">
    <xsd:import namespace="e491d728-a854-4c0f-bd33-4b680d80f828"/>
    <xsd:import namespace="a06371d7-06ba-4554-b33b-f4ac6e1105d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91d728-a854-4c0f-bd33-4b680d80f8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06371d7-06ba-4554-b33b-f4ac6e1105d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BE5E3A-12E2-4C91-A9C2-4A77B1B9DD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91d728-a854-4c0f-bd33-4b680d80f828"/>
    <ds:schemaRef ds:uri="a06371d7-06ba-4554-b33b-f4ac6e1105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D29868-4D46-4B5D-BDC4-B94B858F367F}">
  <ds:schemaRefs>
    <ds:schemaRef ds:uri="http://schemas.microsoft.com/office/infopath/2007/PartnerControls"/>
    <ds:schemaRef ds:uri="http://schemas.microsoft.com/office/2006/metadata/properties"/>
    <ds:schemaRef ds:uri="http://purl.org/dc/terms/"/>
    <ds:schemaRef ds:uri="http://schemas.microsoft.com/office/2006/documentManagement/types"/>
    <ds:schemaRef ds:uri="http://purl.org/dc/dcmitype/"/>
    <ds:schemaRef ds:uri="http://www.w3.org/XML/1998/namespace"/>
    <ds:schemaRef ds:uri="http://schemas.openxmlformats.org/package/2006/metadata/core-properties"/>
    <ds:schemaRef ds:uri="a06371d7-06ba-4554-b33b-f4ac6e1105d6"/>
    <ds:schemaRef ds:uri="e491d728-a854-4c0f-bd33-4b680d80f828"/>
    <ds:schemaRef ds:uri="http://purl.org/dc/elements/1.1/"/>
  </ds:schemaRefs>
</ds:datastoreItem>
</file>

<file path=customXml/itemProps3.xml><?xml version="1.0" encoding="utf-8"?>
<ds:datastoreItem xmlns:ds="http://schemas.openxmlformats.org/officeDocument/2006/customXml" ds:itemID="{5BDE2665-FC80-4D84-BF50-A75FB62B76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157</TotalTime>
  <Words>1107</Words>
  <Application>Microsoft Office PowerPoint</Application>
  <PresentationFormat>Widescreen</PresentationFormat>
  <Paragraphs>99</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Gill Sans Infant Std</vt:lpstr>
      <vt:lpstr>Gill Sans MT</vt:lpstr>
      <vt:lpstr>Sylfaen</vt:lpstr>
      <vt:lpstr>Wingdings</vt:lpstr>
      <vt:lpstr>Office Theme</vt:lpstr>
      <vt:lpstr>Children with Disabilities in the De-institutionalization Reform in Georgia</vt:lpstr>
      <vt:lpstr>Milestones of Child Welfare Reform in Georgia</vt:lpstr>
      <vt:lpstr>Normative Framework for the Reform</vt:lpstr>
      <vt:lpstr>Displacement of children from large institutions</vt:lpstr>
      <vt:lpstr>Child Support System today</vt:lpstr>
      <vt:lpstr>Specialized Foster Care</vt:lpstr>
      <vt:lpstr>Specialized Family-type Service Model</vt:lpstr>
      <vt:lpstr>Specialized Family-type Service Model</vt:lpstr>
      <vt:lpstr>Specialized Family-type Service Model</vt:lpstr>
      <vt:lpstr>Specialized Family-type Service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Specialized Family Type Services for Children with Disabilities in Georgia</dc:title>
  <dc:creator>Ketevan Melikadze</dc:creator>
  <cp:lastModifiedBy>Milena Harizanova</cp:lastModifiedBy>
  <cp:revision>8</cp:revision>
  <dcterms:created xsi:type="dcterms:W3CDTF">2020-11-02T06:51:02Z</dcterms:created>
  <dcterms:modified xsi:type="dcterms:W3CDTF">2020-11-02T12:07:57Z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0x010100196A2A2A2FF2C74DAEBC5AF8975932CD</vt:lpwstr>
  </property>
</Properties>
</file>